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6"/>
  </p:notesMasterIdLst>
  <p:handoutMasterIdLst>
    <p:handoutMasterId r:id="rId37"/>
  </p:handoutMasterIdLst>
  <p:sldIdLst>
    <p:sldId id="318" r:id="rId2"/>
    <p:sldId id="279" r:id="rId3"/>
    <p:sldId id="317" r:id="rId4"/>
    <p:sldId id="261" r:id="rId5"/>
    <p:sldId id="280" r:id="rId6"/>
    <p:sldId id="321" r:id="rId7"/>
    <p:sldId id="322" r:id="rId8"/>
    <p:sldId id="323" r:id="rId9"/>
    <p:sldId id="324" r:id="rId10"/>
    <p:sldId id="293" r:id="rId11"/>
    <p:sldId id="274"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4" r:id="rId31"/>
    <p:sldId id="312" r:id="rId32"/>
    <p:sldId id="313" r:id="rId33"/>
    <p:sldId id="319" r:id="rId34"/>
    <p:sldId id="320" r:id="rId3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339966"/>
    <a:srgbClr val="0099CC"/>
    <a:srgbClr val="003399"/>
    <a:srgbClr val="2117E7"/>
    <a:srgbClr val="E0AA62"/>
    <a:srgbClr val="1A12BC"/>
    <a:srgbClr val="1E15D7"/>
    <a:srgbClr val="1811A9"/>
    <a:srgbClr val="4840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54" autoAdjust="0"/>
    <p:restoredTop sz="98291" autoAdjust="0"/>
  </p:normalViewPr>
  <p:slideViewPr>
    <p:cSldViewPr>
      <p:cViewPr varScale="1">
        <p:scale>
          <a:sx n="128" d="100"/>
          <a:sy n="128" d="100"/>
        </p:scale>
        <p:origin x="1248"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mn-cs"/>
              </a:defRPr>
            </a:lvl1pPr>
          </a:lstStyle>
          <a:p>
            <a:pPr>
              <a:defRPr/>
            </a:pPr>
            <a:endParaRPr lang="en-US"/>
          </a:p>
        </p:txBody>
      </p:sp>
      <p:sp>
        <p:nvSpPr>
          <p:cNvPr id="1229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mn-cs"/>
              </a:defRPr>
            </a:lvl1pPr>
          </a:lstStyle>
          <a:p>
            <a:pPr>
              <a:defRPr/>
            </a:pPr>
            <a:endParaRPr lang="en-US"/>
          </a:p>
        </p:txBody>
      </p:sp>
      <p:sp>
        <p:nvSpPr>
          <p:cNvPr id="1229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mn-cs"/>
              </a:defRPr>
            </a:lvl1pPr>
          </a:lstStyle>
          <a:p>
            <a:pPr>
              <a:defRPr/>
            </a:pPr>
            <a:endParaRPr lang="en-US"/>
          </a:p>
        </p:txBody>
      </p:sp>
      <p:sp>
        <p:nvSpPr>
          <p:cNvPr id="1229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1437B1D1-531D-4F6B-A977-0540BC0444AA}" type="slidenum">
              <a:rPr lang="en-US"/>
              <a:pPr/>
              <a:t>‹#›</a:t>
            </a:fld>
            <a:endParaRPr lang="en-US"/>
          </a:p>
        </p:txBody>
      </p:sp>
    </p:spTree>
    <p:extLst>
      <p:ext uri="{BB962C8B-B14F-4D97-AF65-F5344CB8AC3E}">
        <p14:creationId xmlns:p14="http://schemas.microsoft.com/office/powerpoint/2010/main" val="582311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cs typeface="+mn-cs"/>
              </a:defRPr>
            </a:lvl1pPr>
          </a:lstStyle>
          <a:p>
            <a:pPr>
              <a:defRPr/>
            </a:pPr>
            <a:endParaRPr lang="en-US"/>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cs typeface="+mn-cs"/>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cs typeface="+mn-cs"/>
              </a:defRPr>
            </a:lvl1pPr>
          </a:lstStyle>
          <a:p>
            <a:pPr>
              <a:defRPr/>
            </a:pPr>
            <a:endParaRPr lang="en-US"/>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D190EB4-C034-4D57-81E7-9C43E8D7F334}" type="slidenum">
              <a:rPr lang="en-US"/>
              <a:pPr/>
              <a:t>‹#›</a:t>
            </a:fld>
            <a:endParaRPr lang="en-US"/>
          </a:p>
        </p:txBody>
      </p:sp>
    </p:spTree>
    <p:extLst>
      <p:ext uri="{BB962C8B-B14F-4D97-AF65-F5344CB8AC3E}">
        <p14:creationId xmlns:p14="http://schemas.microsoft.com/office/powerpoint/2010/main" val="16336657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9039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83972"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4691909-BF59-4842-B4F6-7E358B342D36}" type="slidenum">
              <a:rPr lang="en-US"/>
              <a:pPr eaLnBrk="1" hangingPunct="1"/>
              <a:t>14</a:t>
            </a:fld>
            <a:endParaRPr lang="en-US"/>
          </a:p>
        </p:txBody>
      </p:sp>
    </p:spTree>
    <p:extLst>
      <p:ext uri="{BB962C8B-B14F-4D97-AF65-F5344CB8AC3E}">
        <p14:creationId xmlns:p14="http://schemas.microsoft.com/office/powerpoint/2010/main" val="2099997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84996"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E024DBA-CAD1-441F-BE7F-5F79B12752A3}" type="slidenum">
              <a:rPr lang="en-US"/>
              <a:pPr eaLnBrk="1" hangingPunct="1"/>
              <a:t>15</a:t>
            </a:fld>
            <a:endParaRPr lang="en-US"/>
          </a:p>
        </p:txBody>
      </p:sp>
    </p:spTree>
    <p:extLst>
      <p:ext uri="{BB962C8B-B14F-4D97-AF65-F5344CB8AC3E}">
        <p14:creationId xmlns:p14="http://schemas.microsoft.com/office/powerpoint/2010/main" val="1373774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86020"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AA44668-56B4-49B0-BE70-8BB3B2CAD05A}" type="slidenum">
              <a:rPr lang="en-US"/>
              <a:pPr eaLnBrk="1" hangingPunct="1"/>
              <a:t>16</a:t>
            </a:fld>
            <a:endParaRPr lang="en-US"/>
          </a:p>
        </p:txBody>
      </p:sp>
    </p:spTree>
    <p:extLst>
      <p:ext uri="{BB962C8B-B14F-4D97-AF65-F5344CB8AC3E}">
        <p14:creationId xmlns:p14="http://schemas.microsoft.com/office/powerpoint/2010/main" val="878068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87044"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95D3AD7-D6ED-4C79-BEC1-36EAB1B1CCE7}" type="slidenum">
              <a:rPr lang="en-US"/>
              <a:pPr eaLnBrk="1" hangingPunct="1"/>
              <a:t>17</a:t>
            </a:fld>
            <a:endParaRPr lang="en-US"/>
          </a:p>
        </p:txBody>
      </p:sp>
    </p:spTree>
    <p:extLst>
      <p:ext uri="{BB962C8B-B14F-4D97-AF65-F5344CB8AC3E}">
        <p14:creationId xmlns:p14="http://schemas.microsoft.com/office/powerpoint/2010/main" val="2382769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88068"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0E5648D-E842-4D53-A37B-2BAD43B67ACE}" type="slidenum">
              <a:rPr lang="en-US"/>
              <a:pPr eaLnBrk="1" hangingPunct="1"/>
              <a:t>18</a:t>
            </a:fld>
            <a:endParaRPr lang="en-US"/>
          </a:p>
        </p:txBody>
      </p:sp>
    </p:spTree>
    <p:extLst>
      <p:ext uri="{BB962C8B-B14F-4D97-AF65-F5344CB8AC3E}">
        <p14:creationId xmlns:p14="http://schemas.microsoft.com/office/powerpoint/2010/main" val="1257101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89092"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75A6E34-8EB4-4E47-A72D-C1DB289996C1}" type="slidenum">
              <a:rPr lang="en-US"/>
              <a:pPr eaLnBrk="1" hangingPunct="1"/>
              <a:t>19</a:t>
            </a:fld>
            <a:endParaRPr lang="en-US"/>
          </a:p>
        </p:txBody>
      </p:sp>
    </p:spTree>
    <p:extLst>
      <p:ext uri="{BB962C8B-B14F-4D97-AF65-F5344CB8AC3E}">
        <p14:creationId xmlns:p14="http://schemas.microsoft.com/office/powerpoint/2010/main" val="3852956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90116"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1BC90F2-052F-402D-A274-18EA3C266C94}" type="slidenum">
              <a:rPr lang="en-US"/>
              <a:pPr eaLnBrk="1" hangingPunct="1"/>
              <a:t>20</a:t>
            </a:fld>
            <a:endParaRPr lang="en-US"/>
          </a:p>
        </p:txBody>
      </p:sp>
    </p:spTree>
    <p:extLst>
      <p:ext uri="{BB962C8B-B14F-4D97-AF65-F5344CB8AC3E}">
        <p14:creationId xmlns:p14="http://schemas.microsoft.com/office/powerpoint/2010/main" val="2943957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91140"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90E8C9C-7A75-414F-A104-83BFC499DE26}" type="slidenum">
              <a:rPr lang="en-US"/>
              <a:pPr eaLnBrk="1" hangingPunct="1"/>
              <a:t>21</a:t>
            </a:fld>
            <a:endParaRPr lang="en-US"/>
          </a:p>
        </p:txBody>
      </p:sp>
    </p:spTree>
    <p:extLst>
      <p:ext uri="{BB962C8B-B14F-4D97-AF65-F5344CB8AC3E}">
        <p14:creationId xmlns:p14="http://schemas.microsoft.com/office/powerpoint/2010/main" val="1800567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92164"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0805BA9-EF0A-49F1-AD7C-4CEA5AC0C2ED}" type="slidenum">
              <a:rPr lang="en-US"/>
              <a:pPr eaLnBrk="1" hangingPunct="1"/>
              <a:t>22</a:t>
            </a:fld>
            <a:endParaRPr lang="en-US"/>
          </a:p>
        </p:txBody>
      </p:sp>
    </p:spTree>
    <p:extLst>
      <p:ext uri="{BB962C8B-B14F-4D97-AF65-F5344CB8AC3E}">
        <p14:creationId xmlns:p14="http://schemas.microsoft.com/office/powerpoint/2010/main" val="4037668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93188"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56DEDC1-FF80-45AA-8265-5E65796B633D}" type="slidenum">
              <a:rPr lang="en-US"/>
              <a:pPr eaLnBrk="1" hangingPunct="1"/>
              <a:t>23</a:t>
            </a:fld>
            <a:endParaRPr lang="en-US"/>
          </a:p>
        </p:txBody>
      </p:sp>
    </p:spTree>
    <p:extLst>
      <p:ext uri="{BB962C8B-B14F-4D97-AF65-F5344CB8AC3E}">
        <p14:creationId xmlns:p14="http://schemas.microsoft.com/office/powerpoint/2010/main" val="689312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57B5A36-D78F-4147-A358-80DBB2CE7503}" type="slidenum">
              <a:rPr lang="en-US"/>
              <a:pPr eaLnBrk="1" hangingPunct="1"/>
              <a:t>2</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Tree>
    <p:extLst>
      <p:ext uri="{BB962C8B-B14F-4D97-AF65-F5344CB8AC3E}">
        <p14:creationId xmlns:p14="http://schemas.microsoft.com/office/powerpoint/2010/main" val="1038933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94212"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D95A358-0681-43BC-975E-4C574FD3E1F1}" type="slidenum">
              <a:rPr lang="en-US"/>
              <a:pPr eaLnBrk="1" hangingPunct="1"/>
              <a:t>24</a:t>
            </a:fld>
            <a:endParaRPr lang="en-US"/>
          </a:p>
        </p:txBody>
      </p:sp>
    </p:spTree>
    <p:extLst>
      <p:ext uri="{BB962C8B-B14F-4D97-AF65-F5344CB8AC3E}">
        <p14:creationId xmlns:p14="http://schemas.microsoft.com/office/powerpoint/2010/main" val="3065710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95236"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E3A56D1-894E-473D-A44D-C030AC3C1A37}" type="slidenum">
              <a:rPr lang="en-US"/>
              <a:pPr eaLnBrk="1" hangingPunct="1"/>
              <a:t>25</a:t>
            </a:fld>
            <a:endParaRPr lang="en-US"/>
          </a:p>
        </p:txBody>
      </p:sp>
    </p:spTree>
    <p:extLst>
      <p:ext uri="{BB962C8B-B14F-4D97-AF65-F5344CB8AC3E}">
        <p14:creationId xmlns:p14="http://schemas.microsoft.com/office/powerpoint/2010/main" val="4028560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96260"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78D720F-8981-46D1-9814-80D4A41FC1B1}" type="slidenum">
              <a:rPr lang="en-US"/>
              <a:pPr eaLnBrk="1" hangingPunct="1"/>
              <a:t>26</a:t>
            </a:fld>
            <a:endParaRPr lang="en-US"/>
          </a:p>
        </p:txBody>
      </p:sp>
    </p:spTree>
    <p:extLst>
      <p:ext uri="{BB962C8B-B14F-4D97-AF65-F5344CB8AC3E}">
        <p14:creationId xmlns:p14="http://schemas.microsoft.com/office/powerpoint/2010/main" val="2967278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97284"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31894AA-5163-4D65-8EBF-DDAF3307DBE5}" type="slidenum">
              <a:rPr lang="en-US"/>
              <a:pPr eaLnBrk="1" hangingPunct="1"/>
              <a:t>27</a:t>
            </a:fld>
            <a:endParaRPr lang="en-US"/>
          </a:p>
        </p:txBody>
      </p:sp>
    </p:spTree>
    <p:extLst>
      <p:ext uri="{BB962C8B-B14F-4D97-AF65-F5344CB8AC3E}">
        <p14:creationId xmlns:p14="http://schemas.microsoft.com/office/powerpoint/2010/main" val="1918539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98308"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787EC7C-6DAB-40F3-B48F-AAB7A9504A26}" type="slidenum">
              <a:rPr lang="en-US"/>
              <a:pPr eaLnBrk="1" hangingPunct="1"/>
              <a:t>28</a:t>
            </a:fld>
            <a:endParaRPr lang="en-US"/>
          </a:p>
        </p:txBody>
      </p:sp>
    </p:spTree>
    <p:extLst>
      <p:ext uri="{BB962C8B-B14F-4D97-AF65-F5344CB8AC3E}">
        <p14:creationId xmlns:p14="http://schemas.microsoft.com/office/powerpoint/2010/main" val="943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99332"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BC5BDC-620A-432A-BE37-255D939FF90D}" type="slidenum">
              <a:rPr lang="en-US"/>
              <a:pPr eaLnBrk="1" hangingPunct="1"/>
              <a:t>29</a:t>
            </a:fld>
            <a:endParaRPr lang="en-US"/>
          </a:p>
        </p:txBody>
      </p:sp>
    </p:spTree>
    <p:extLst>
      <p:ext uri="{BB962C8B-B14F-4D97-AF65-F5344CB8AC3E}">
        <p14:creationId xmlns:p14="http://schemas.microsoft.com/office/powerpoint/2010/main" val="512468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00356"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B2C7D8C-6ED2-45AB-A693-2E758BAE3429}" type="slidenum">
              <a:rPr lang="en-US"/>
              <a:pPr eaLnBrk="1" hangingPunct="1"/>
              <a:t>30</a:t>
            </a:fld>
            <a:endParaRPr lang="en-US"/>
          </a:p>
        </p:txBody>
      </p:sp>
    </p:spTree>
    <p:extLst>
      <p:ext uri="{BB962C8B-B14F-4D97-AF65-F5344CB8AC3E}">
        <p14:creationId xmlns:p14="http://schemas.microsoft.com/office/powerpoint/2010/main" val="86446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01380"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798738E-B277-4E2B-AB6E-23226B332EFC}" type="slidenum">
              <a:rPr lang="en-US"/>
              <a:pPr eaLnBrk="1" hangingPunct="1"/>
              <a:t>31</a:t>
            </a:fld>
            <a:endParaRPr lang="en-US"/>
          </a:p>
        </p:txBody>
      </p:sp>
    </p:spTree>
    <p:extLst>
      <p:ext uri="{BB962C8B-B14F-4D97-AF65-F5344CB8AC3E}">
        <p14:creationId xmlns:p14="http://schemas.microsoft.com/office/powerpoint/2010/main" val="4196624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102404"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25C4E73-DA9B-44AD-A738-A7E6B8F881D2}" type="slidenum">
              <a:rPr lang="en-US"/>
              <a:pPr eaLnBrk="1" hangingPunct="1"/>
              <a:t>32</a:t>
            </a:fld>
            <a:endParaRPr lang="en-US"/>
          </a:p>
        </p:txBody>
      </p:sp>
    </p:spTree>
    <p:extLst>
      <p:ext uri="{BB962C8B-B14F-4D97-AF65-F5344CB8AC3E}">
        <p14:creationId xmlns:p14="http://schemas.microsoft.com/office/powerpoint/2010/main" val="613754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79876"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DA2A987-D1F2-4C4E-A7E0-DFEFDF0B6D63}" type="slidenum">
              <a:rPr lang="en-US"/>
              <a:pPr eaLnBrk="1" hangingPunct="1"/>
              <a:t>33</a:t>
            </a:fld>
            <a:endParaRPr lang="en-US"/>
          </a:p>
        </p:txBody>
      </p:sp>
    </p:spTree>
    <p:extLst>
      <p:ext uri="{BB962C8B-B14F-4D97-AF65-F5344CB8AC3E}">
        <p14:creationId xmlns:p14="http://schemas.microsoft.com/office/powerpoint/2010/main" val="194611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C05D884-EFE6-4BDE-84BC-0D9149103568}" type="slidenum">
              <a:rPr lang="en-US"/>
              <a:pPr eaLnBrk="1" hangingPunct="1"/>
              <a:t>3</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Tree>
    <p:extLst>
      <p:ext uri="{BB962C8B-B14F-4D97-AF65-F5344CB8AC3E}">
        <p14:creationId xmlns:p14="http://schemas.microsoft.com/office/powerpoint/2010/main" val="2456412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52525" y="692150"/>
            <a:ext cx="4554538" cy="3416300"/>
          </a:xfrm>
          <a:ln/>
        </p:spPr>
      </p:sp>
      <p:sp>
        <p:nvSpPr>
          <p:cNvPr id="6861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0" tIns="44446" rIns="90480" bIns="44446"/>
          <a:lstStyle/>
          <a:p>
            <a:endParaRPr lang="en-US" smtClean="0">
              <a:latin typeface="Arial" panose="020B0604020202020204" pitchFamily="34" charset="0"/>
            </a:endParaRPr>
          </a:p>
        </p:txBody>
      </p:sp>
    </p:spTree>
    <p:extLst>
      <p:ext uri="{BB962C8B-B14F-4D97-AF65-F5344CB8AC3E}">
        <p14:creationId xmlns:p14="http://schemas.microsoft.com/office/powerpoint/2010/main" val="3662678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59396"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80D2682-20DB-41D5-822C-C382E3C3E8E5}" type="slidenum">
              <a:rPr lang="en-US"/>
              <a:pPr eaLnBrk="1" hangingPunct="1"/>
              <a:t>4</a:t>
            </a:fld>
            <a:endParaRPr lang="en-US"/>
          </a:p>
        </p:txBody>
      </p:sp>
    </p:spTree>
    <p:extLst>
      <p:ext uri="{BB962C8B-B14F-4D97-AF65-F5344CB8AC3E}">
        <p14:creationId xmlns:p14="http://schemas.microsoft.com/office/powerpoint/2010/main" val="1675361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60420"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F4D52DB-08D8-4800-A2F5-488E0B92B5B3}" type="slidenum">
              <a:rPr lang="en-US"/>
              <a:pPr eaLnBrk="1" hangingPunct="1"/>
              <a:t>5</a:t>
            </a:fld>
            <a:endParaRPr lang="en-US"/>
          </a:p>
        </p:txBody>
      </p:sp>
    </p:spTree>
    <p:extLst>
      <p:ext uri="{BB962C8B-B14F-4D97-AF65-F5344CB8AC3E}">
        <p14:creationId xmlns:p14="http://schemas.microsoft.com/office/powerpoint/2010/main" val="2867899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79876"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80FECFA-9840-42E2-8E6E-9E8DF3A01033}" type="slidenum">
              <a:rPr lang="en-US"/>
              <a:pPr eaLnBrk="1" hangingPunct="1"/>
              <a:t>10</a:t>
            </a:fld>
            <a:endParaRPr lang="en-US"/>
          </a:p>
        </p:txBody>
      </p:sp>
    </p:spTree>
    <p:extLst>
      <p:ext uri="{BB962C8B-B14F-4D97-AF65-F5344CB8AC3E}">
        <p14:creationId xmlns:p14="http://schemas.microsoft.com/office/powerpoint/2010/main" val="1793315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80900"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2AB02C9-69C8-4463-840B-A6F0A7CF4EC6}" type="slidenum">
              <a:rPr lang="en-US"/>
              <a:pPr eaLnBrk="1" hangingPunct="1"/>
              <a:t>11</a:t>
            </a:fld>
            <a:endParaRPr lang="en-US"/>
          </a:p>
        </p:txBody>
      </p:sp>
    </p:spTree>
    <p:extLst>
      <p:ext uri="{BB962C8B-B14F-4D97-AF65-F5344CB8AC3E}">
        <p14:creationId xmlns:p14="http://schemas.microsoft.com/office/powerpoint/2010/main" val="3390215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81924"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628E121-5B7D-47B3-A6C1-2D3430453666}" type="slidenum">
              <a:rPr lang="en-US"/>
              <a:pPr eaLnBrk="1" hangingPunct="1"/>
              <a:t>12</a:t>
            </a:fld>
            <a:endParaRPr lang="en-US"/>
          </a:p>
        </p:txBody>
      </p:sp>
    </p:spTree>
    <p:extLst>
      <p:ext uri="{BB962C8B-B14F-4D97-AF65-F5344CB8AC3E}">
        <p14:creationId xmlns:p14="http://schemas.microsoft.com/office/powerpoint/2010/main" val="319786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ndParaRPr>
          </a:p>
        </p:txBody>
      </p:sp>
      <p:sp>
        <p:nvSpPr>
          <p:cNvPr id="82948" name="Slide Number Placeholder 3"/>
          <p:cNvSpPr>
            <a:spLocks noGrp="1"/>
          </p:cNvSpPr>
          <p:nvPr>
            <p:ph type="sldNum" sz="quarter" idx="5"/>
          </p:nvPr>
        </p:nvSpPr>
        <p:spPr>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9E9CA42-D0C4-4970-B492-25145A3763CD}" type="slidenum">
              <a:rPr lang="en-US"/>
              <a:pPr eaLnBrk="1" hangingPunct="1"/>
              <a:t>13</a:t>
            </a:fld>
            <a:endParaRPr lang="en-US"/>
          </a:p>
        </p:txBody>
      </p:sp>
    </p:spTree>
    <p:extLst>
      <p:ext uri="{BB962C8B-B14F-4D97-AF65-F5344CB8AC3E}">
        <p14:creationId xmlns:p14="http://schemas.microsoft.com/office/powerpoint/2010/main" val="3887263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rgbClr val="0000CC"/>
          </a:solidFill>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a:xfrm>
            <a:off x="457200" y="6248400"/>
            <a:ext cx="5486400" cy="476250"/>
          </a:xfrm>
        </p:spPr>
        <p:txBody>
          <a:bodyPr/>
          <a:lstStyle>
            <a:lvl1pPr>
              <a:defRPr>
                <a:solidFill>
                  <a:srgbClr val="0000CC"/>
                </a:solidFill>
              </a:defRPr>
            </a:lvl1pPr>
          </a:lstStyle>
          <a:p>
            <a:pPr>
              <a:defRPr/>
            </a:pPr>
            <a:r>
              <a:rPr lang="en-US" smtClean="0"/>
              <a:t>KROENKE AND AUER - DATABASE PROCESSING, 13th Edition  © 2014 Pearson Education, Inc.</a:t>
            </a:r>
            <a:endParaRPr lang="en-US" dirty="0"/>
          </a:p>
        </p:txBody>
      </p:sp>
      <p:sp>
        <p:nvSpPr>
          <p:cNvPr id="5" name="Slide Number Placeholder 4"/>
          <p:cNvSpPr>
            <a:spLocks noGrp="1"/>
          </p:cNvSpPr>
          <p:nvPr>
            <p:ph type="sldNum" sz="quarter" idx="11"/>
          </p:nvPr>
        </p:nvSpPr>
        <p:spPr/>
        <p:txBody>
          <a:bodyPr/>
          <a:lstStyle>
            <a:lvl1pPr>
              <a:defRPr/>
            </a:lvl1pPr>
          </a:lstStyle>
          <a:p>
            <a:r>
              <a:rPr lang="en-US"/>
              <a:t>E-</a:t>
            </a:r>
            <a:fld id="{6C1F0DD0-8274-48E8-AD0F-CE448E2F923E}" type="slidenum">
              <a:rPr lang="en-US"/>
              <a:pPr/>
              <a:t>‹#›</a:t>
            </a:fld>
            <a:endParaRPr lang="en-US"/>
          </a:p>
        </p:txBody>
      </p:sp>
    </p:spTree>
    <p:extLst>
      <p:ext uri="{BB962C8B-B14F-4D97-AF65-F5344CB8AC3E}">
        <p14:creationId xmlns:p14="http://schemas.microsoft.com/office/powerpoint/2010/main" val="179923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E-</a:t>
            </a:r>
            <a:fld id="{C0FB5DD8-50A5-44CB-9D8E-D49875E238EE}" type="slidenum">
              <a:rPr lang="en-US"/>
              <a:pPr/>
              <a:t>‹#›</a:t>
            </a:fld>
            <a:endParaRPr lang="en-US"/>
          </a:p>
        </p:txBody>
      </p:sp>
    </p:spTree>
    <p:extLst>
      <p:ext uri="{BB962C8B-B14F-4D97-AF65-F5344CB8AC3E}">
        <p14:creationId xmlns:p14="http://schemas.microsoft.com/office/powerpoint/2010/main" val="19941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E-</a:t>
            </a:r>
            <a:fld id="{030BA71D-2A07-4A08-9970-C858BD820154}" type="slidenum">
              <a:rPr lang="en-US"/>
              <a:pPr/>
              <a:t>‹#›</a:t>
            </a:fld>
            <a:endParaRPr lang="en-US"/>
          </a:p>
        </p:txBody>
      </p:sp>
    </p:spTree>
    <p:extLst>
      <p:ext uri="{BB962C8B-B14F-4D97-AF65-F5344CB8AC3E}">
        <p14:creationId xmlns:p14="http://schemas.microsoft.com/office/powerpoint/2010/main" val="19220215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E-</a:t>
            </a:r>
            <a:fld id="{7697A4A7-8E3E-4D63-81D5-1E79B892FBFB}" type="slidenum">
              <a:rPr lang="en-US"/>
              <a:pPr/>
              <a:t>‹#›</a:t>
            </a:fld>
            <a:endParaRPr lang="en-US"/>
          </a:p>
        </p:txBody>
      </p:sp>
    </p:spTree>
    <p:extLst>
      <p:ext uri="{BB962C8B-B14F-4D97-AF65-F5344CB8AC3E}">
        <p14:creationId xmlns:p14="http://schemas.microsoft.com/office/powerpoint/2010/main" val="708820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E-</a:t>
            </a:r>
            <a:fld id="{57049561-0184-44F4-B7E6-36D73A19C82A}" type="slidenum">
              <a:rPr lang="en-US"/>
              <a:pPr/>
              <a:t>‹#›</a:t>
            </a:fld>
            <a:endParaRPr lang="en-US"/>
          </a:p>
        </p:txBody>
      </p:sp>
    </p:spTree>
    <p:extLst>
      <p:ext uri="{BB962C8B-B14F-4D97-AF65-F5344CB8AC3E}">
        <p14:creationId xmlns:p14="http://schemas.microsoft.com/office/powerpoint/2010/main" val="1894313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5" name="Rectangle 6"/>
          <p:cNvSpPr>
            <a:spLocks noGrp="1" noChangeArrowheads="1"/>
          </p:cNvSpPr>
          <p:nvPr>
            <p:ph type="sldNum" sz="quarter" idx="11"/>
          </p:nvPr>
        </p:nvSpPr>
        <p:spPr>
          <a:ln/>
        </p:spPr>
        <p:txBody>
          <a:bodyPr/>
          <a:lstStyle>
            <a:lvl1pPr>
              <a:defRPr/>
            </a:lvl1pPr>
          </a:lstStyle>
          <a:p>
            <a:r>
              <a:rPr lang="en-US"/>
              <a:t>E-</a:t>
            </a:r>
            <a:fld id="{6A6E0A6B-1839-480D-821D-4ED502C1469F}" type="slidenum">
              <a:rPr lang="en-US"/>
              <a:pPr/>
              <a:t>‹#›</a:t>
            </a:fld>
            <a:endParaRPr lang="en-US"/>
          </a:p>
        </p:txBody>
      </p:sp>
    </p:spTree>
    <p:extLst>
      <p:ext uri="{BB962C8B-B14F-4D97-AF65-F5344CB8AC3E}">
        <p14:creationId xmlns:p14="http://schemas.microsoft.com/office/powerpoint/2010/main" val="461493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E-</a:t>
            </a:r>
            <a:fld id="{51E7093A-8638-4A0B-8424-83A069D42764}" type="slidenum">
              <a:rPr lang="en-US"/>
              <a:pPr/>
              <a:t>‹#›</a:t>
            </a:fld>
            <a:endParaRPr lang="en-US"/>
          </a:p>
        </p:txBody>
      </p:sp>
    </p:spTree>
    <p:extLst>
      <p:ext uri="{BB962C8B-B14F-4D97-AF65-F5344CB8AC3E}">
        <p14:creationId xmlns:p14="http://schemas.microsoft.com/office/powerpoint/2010/main" val="765232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8" name="Rectangle 6"/>
          <p:cNvSpPr>
            <a:spLocks noGrp="1" noChangeArrowheads="1"/>
          </p:cNvSpPr>
          <p:nvPr>
            <p:ph type="sldNum" sz="quarter" idx="11"/>
          </p:nvPr>
        </p:nvSpPr>
        <p:spPr>
          <a:ln/>
        </p:spPr>
        <p:txBody>
          <a:bodyPr/>
          <a:lstStyle>
            <a:lvl1pPr>
              <a:defRPr/>
            </a:lvl1pPr>
          </a:lstStyle>
          <a:p>
            <a:r>
              <a:rPr lang="en-US"/>
              <a:t>E-</a:t>
            </a:r>
            <a:fld id="{3480C60C-BDC7-4CA1-90EB-0B08CBA1954A}" type="slidenum">
              <a:rPr lang="en-US"/>
              <a:pPr/>
              <a:t>‹#›</a:t>
            </a:fld>
            <a:endParaRPr lang="en-US"/>
          </a:p>
        </p:txBody>
      </p:sp>
    </p:spTree>
    <p:extLst>
      <p:ext uri="{BB962C8B-B14F-4D97-AF65-F5344CB8AC3E}">
        <p14:creationId xmlns:p14="http://schemas.microsoft.com/office/powerpoint/2010/main" val="1074577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4" name="Rectangle 6"/>
          <p:cNvSpPr>
            <a:spLocks noGrp="1" noChangeArrowheads="1"/>
          </p:cNvSpPr>
          <p:nvPr>
            <p:ph type="sldNum" sz="quarter" idx="11"/>
          </p:nvPr>
        </p:nvSpPr>
        <p:spPr>
          <a:ln/>
        </p:spPr>
        <p:txBody>
          <a:bodyPr/>
          <a:lstStyle>
            <a:lvl1pPr>
              <a:defRPr/>
            </a:lvl1pPr>
          </a:lstStyle>
          <a:p>
            <a:r>
              <a:rPr lang="en-US"/>
              <a:t>E-</a:t>
            </a:r>
            <a:fld id="{41166392-1DFC-4A18-9F98-F8C7546ECB3A}" type="slidenum">
              <a:rPr lang="en-US"/>
              <a:pPr/>
              <a:t>‹#›</a:t>
            </a:fld>
            <a:endParaRPr lang="en-US"/>
          </a:p>
        </p:txBody>
      </p:sp>
    </p:spTree>
    <p:extLst>
      <p:ext uri="{BB962C8B-B14F-4D97-AF65-F5344CB8AC3E}">
        <p14:creationId xmlns:p14="http://schemas.microsoft.com/office/powerpoint/2010/main" val="1231176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3" name="Rectangle 6"/>
          <p:cNvSpPr>
            <a:spLocks noGrp="1" noChangeArrowheads="1"/>
          </p:cNvSpPr>
          <p:nvPr>
            <p:ph type="sldNum" sz="quarter" idx="11"/>
          </p:nvPr>
        </p:nvSpPr>
        <p:spPr>
          <a:ln/>
        </p:spPr>
        <p:txBody>
          <a:bodyPr/>
          <a:lstStyle>
            <a:lvl1pPr>
              <a:defRPr/>
            </a:lvl1pPr>
          </a:lstStyle>
          <a:p>
            <a:r>
              <a:rPr lang="en-US"/>
              <a:t>E-</a:t>
            </a:r>
            <a:fld id="{A4619F97-1D2E-4117-9517-9A3672869949}" type="slidenum">
              <a:rPr lang="en-US"/>
              <a:pPr/>
              <a:t>‹#›</a:t>
            </a:fld>
            <a:endParaRPr lang="en-US"/>
          </a:p>
        </p:txBody>
      </p:sp>
    </p:spTree>
    <p:extLst>
      <p:ext uri="{BB962C8B-B14F-4D97-AF65-F5344CB8AC3E}">
        <p14:creationId xmlns:p14="http://schemas.microsoft.com/office/powerpoint/2010/main" val="2303493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E-</a:t>
            </a:r>
            <a:fld id="{017777E3-EA21-48A7-A5E3-CDF9849B80C4}" type="slidenum">
              <a:rPr lang="en-US"/>
              <a:pPr/>
              <a:t>‹#›</a:t>
            </a:fld>
            <a:endParaRPr lang="en-US"/>
          </a:p>
        </p:txBody>
      </p:sp>
    </p:spTree>
    <p:extLst>
      <p:ext uri="{BB962C8B-B14F-4D97-AF65-F5344CB8AC3E}">
        <p14:creationId xmlns:p14="http://schemas.microsoft.com/office/powerpoint/2010/main" val="4174290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smtClean="0"/>
              <a:t>KROENKE AND AUER - DATABASE PROCESSING, 13th Edition  © 2014 Pearson Education, Inc.</a:t>
            </a:r>
            <a:endParaRPr lang="en-US"/>
          </a:p>
        </p:txBody>
      </p:sp>
      <p:sp>
        <p:nvSpPr>
          <p:cNvPr id="6" name="Rectangle 6"/>
          <p:cNvSpPr>
            <a:spLocks noGrp="1" noChangeArrowheads="1"/>
          </p:cNvSpPr>
          <p:nvPr>
            <p:ph type="sldNum" sz="quarter" idx="11"/>
          </p:nvPr>
        </p:nvSpPr>
        <p:spPr>
          <a:ln/>
        </p:spPr>
        <p:txBody>
          <a:bodyPr/>
          <a:lstStyle>
            <a:lvl1pPr>
              <a:defRPr/>
            </a:lvl1pPr>
          </a:lstStyle>
          <a:p>
            <a:r>
              <a:rPr lang="en-US"/>
              <a:t>E-</a:t>
            </a:r>
            <a:fld id="{A6C4919F-F3C3-4008-9FB6-639D8AF757AD}" type="slidenum">
              <a:rPr lang="en-US"/>
              <a:pPr/>
              <a:t>‹#›</a:t>
            </a:fld>
            <a:endParaRPr lang="en-US"/>
          </a:p>
        </p:txBody>
      </p:sp>
    </p:spTree>
    <p:extLst>
      <p:ext uri="{BB962C8B-B14F-4D97-AF65-F5344CB8AC3E}">
        <p14:creationId xmlns:p14="http://schemas.microsoft.com/office/powerpoint/2010/main" val="319198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solidFill>
            <a:srgbClr val="0000CC"/>
          </a:solidFill>
          <a:ln>
            <a:noFill/>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457200" y="624840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CC"/>
                </a:solidFill>
                <a:latin typeface="Arial" charset="0"/>
                <a:cs typeface="Arial" charset="0"/>
              </a:defRPr>
            </a:lvl1pPr>
          </a:lstStyle>
          <a:p>
            <a:pPr>
              <a:defRPr/>
            </a:pPr>
            <a:r>
              <a:rPr lang="en-US" smtClean="0"/>
              <a:t>KROENKE AND AUER - DATABASE PROCESSING, 13th Edition  © 2014 Pearson Education, Inc.</a:t>
            </a:r>
            <a:endParaRPr lang="en-US"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CC"/>
                </a:solidFill>
              </a:defRPr>
            </a:lvl1pPr>
          </a:lstStyle>
          <a:p>
            <a:r>
              <a:rPr lang="en-US" dirty="0" smtClean="0"/>
              <a:t>E-</a:t>
            </a:r>
            <a:fld id="{706F21A8-0A00-4556-A243-B3504332EB6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11"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iming>
    <p:tnLst>
      <p:par>
        <p:cTn id="1" dur="indefinite" restart="never" nodeType="tmRoot"/>
      </p:par>
    </p:tnLst>
  </p:timing>
  <p:hf hdr="0" dt="0"/>
  <p:txStyles>
    <p:titleStyle>
      <a:lvl1pPr algn="ctr" rtl="0" eaLnBrk="0" fontAlgn="base" hangingPunct="0">
        <a:spcBef>
          <a:spcPct val="0"/>
        </a:spcBef>
        <a:spcAft>
          <a:spcPct val="0"/>
        </a:spcAft>
        <a:defRPr sz="44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Arial" charset="0"/>
        </a:defRPr>
      </a:lvl2pPr>
      <a:lvl3pPr algn="ctr" rtl="0" eaLnBrk="0" fontAlgn="base" hangingPunct="0">
        <a:spcBef>
          <a:spcPct val="0"/>
        </a:spcBef>
        <a:spcAft>
          <a:spcPct val="0"/>
        </a:spcAft>
        <a:defRPr sz="4400">
          <a:solidFill>
            <a:schemeClr val="bg1"/>
          </a:solidFill>
          <a:latin typeface="Arial" charset="0"/>
        </a:defRPr>
      </a:lvl3pPr>
      <a:lvl4pPr algn="ctr" rtl="0" eaLnBrk="0" fontAlgn="base" hangingPunct="0">
        <a:spcBef>
          <a:spcPct val="0"/>
        </a:spcBef>
        <a:spcAft>
          <a:spcPct val="0"/>
        </a:spcAft>
        <a:defRPr sz="4400">
          <a:solidFill>
            <a:schemeClr val="bg1"/>
          </a:solidFill>
          <a:latin typeface="Arial" charset="0"/>
        </a:defRPr>
      </a:lvl4pPr>
      <a:lvl5pPr algn="ctr" rtl="0" eaLnBrk="0" fontAlgn="base" hangingPunct="0">
        <a:spcBef>
          <a:spcPct val="0"/>
        </a:spcBef>
        <a:spcAft>
          <a:spcPct val="0"/>
        </a:spcAft>
        <a:defRPr sz="4400">
          <a:solidFill>
            <a:schemeClr val="bg1"/>
          </a:solidFill>
          <a:latin typeface="Arial" charset="0"/>
        </a:defRPr>
      </a:lvl5pPr>
      <a:lvl6pPr marL="457200" algn="ctr" rtl="0" eaLnBrk="1" fontAlgn="base" hangingPunct="1">
        <a:spcBef>
          <a:spcPct val="0"/>
        </a:spcBef>
        <a:spcAft>
          <a:spcPct val="0"/>
        </a:spcAft>
        <a:defRPr sz="4400">
          <a:solidFill>
            <a:schemeClr val="bg1"/>
          </a:solidFill>
          <a:latin typeface="Arial" charset="0"/>
        </a:defRPr>
      </a:lvl6pPr>
      <a:lvl7pPr marL="914400" algn="ctr" rtl="0" eaLnBrk="1" fontAlgn="base" hangingPunct="1">
        <a:spcBef>
          <a:spcPct val="0"/>
        </a:spcBef>
        <a:spcAft>
          <a:spcPct val="0"/>
        </a:spcAft>
        <a:defRPr sz="4400">
          <a:solidFill>
            <a:schemeClr val="bg1"/>
          </a:solidFill>
          <a:latin typeface="Arial" charset="0"/>
        </a:defRPr>
      </a:lvl7pPr>
      <a:lvl8pPr marL="1371600" algn="ctr" rtl="0" eaLnBrk="1" fontAlgn="base" hangingPunct="1">
        <a:spcBef>
          <a:spcPct val="0"/>
        </a:spcBef>
        <a:spcAft>
          <a:spcPct val="0"/>
        </a:spcAft>
        <a:defRPr sz="4400">
          <a:solidFill>
            <a:schemeClr val="bg1"/>
          </a:solidFill>
          <a:latin typeface="Arial" charset="0"/>
        </a:defRPr>
      </a:lvl8pPr>
      <a:lvl9pPr marL="1828800" algn="ctr" rtl="0" eaLnBrk="1" fontAlgn="base" hangingPunct="1">
        <a:spcBef>
          <a:spcPct val="0"/>
        </a:spcBef>
        <a:spcAft>
          <a:spcPct val="0"/>
        </a:spcAft>
        <a:defRPr sz="4400">
          <a:solidFill>
            <a:schemeClr val="bg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hyperlink" Target="http://dev.mysql.com/downloads/mysql/5.1.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dev.mysql.com/downloads/installer/" TargetMode="External"/><Relationship Id="rId5" Type="http://schemas.openxmlformats.org/officeDocument/2006/relationships/hyperlink" Target="http://dev.mysql.com/downloads/connector/odbc/" TargetMode="External"/><Relationship Id="rId4" Type="http://schemas.openxmlformats.org/officeDocument/2006/relationships/hyperlink" Target="http://dev.mysql.com/downloads/workbench/5.2.html"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cid:3287383400_217756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ctrTitle"/>
          </p:nvPr>
        </p:nvSpPr>
        <p:spPr>
          <a:xfrm>
            <a:off x="0" y="0"/>
            <a:ext cx="9144000" cy="2362200"/>
          </a:xfrm>
        </p:spPr>
        <p:txBody>
          <a:bodyPr/>
          <a:lstStyle/>
          <a:p>
            <a:pPr eaLnBrk="1" hangingPunct="1">
              <a:spcBef>
                <a:spcPct val="20000"/>
              </a:spcBef>
              <a:defRPr/>
            </a:pPr>
            <a:r>
              <a:rPr lang="en-US" sz="4000" dirty="0" smtClean="0"/>
              <a:t/>
            </a:r>
            <a:br>
              <a:rPr lang="en-US" sz="4000" dirty="0" smtClean="0"/>
            </a:br>
            <a:r>
              <a:rPr lang="en-US" sz="4000" dirty="0" smtClean="0">
                <a:latin typeface="Calibri" pitchFamily="34" charset="0"/>
                <a:cs typeface="Calibri" pitchFamily="34" charset="0"/>
              </a:rPr>
              <a:t>David M. </a:t>
            </a:r>
            <a:r>
              <a:rPr lang="en-US" sz="4000" dirty="0" err="1" smtClean="0">
                <a:latin typeface="Calibri" pitchFamily="34" charset="0"/>
                <a:cs typeface="Calibri" pitchFamily="34" charset="0"/>
              </a:rPr>
              <a:t>Kroenke</a:t>
            </a:r>
            <a:r>
              <a:rPr lang="en-US" sz="4000" dirty="0" smtClean="0">
                <a:latin typeface="Calibri" pitchFamily="34" charset="0"/>
                <a:cs typeface="Calibri" pitchFamily="34" charset="0"/>
              </a:rPr>
              <a:t> and David J. Auer</a:t>
            </a:r>
            <a:br>
              <a:rPr lang="en-US" sz="4000" dirty="0" smtClean="0">
                <a:latin typeface="Calibri" pitchFamily="34" charset="0"/>
                <a:cs typeface="Calibri" pitchFamily="34" charset="0"/>
              </a:rPr>
            </a:br>
            <a:r>
              <a:rPr lang="en-US" sz="4000" dirty="0" smtClean="0">
                <a:solidFill>
                  <a:schemeClr val="accent3"/>
                </a:solidFill>
                <a:latin typeface="Calibri" pitchFamily="34" charset="0"/>
                <a:cs typeface="Calibri" pitchFamily="34" charset="0"/>
              </a:rPr>
              <a:t>Database Processing</a:t>
            </a:r>
            <a:r>
              <a:rPr lang="en-US" sz="4000" dirty="0" smtClean="0">
                <a:solidFill>
                  <a:schemeClr val="tx1"/>
                </a:solidFill>
                <a:latin typeface="Calibri" pitchFamily="34" charset="0"/>
                <a:cs typeface="Calibri" pitchFamily="34" charset="0"/>
              </a:rPr>
              <a:t/>
            </a:r>
            <a:br>
              <a:rPr lang="en-US" sz="4000" dirty="0" smtClean="0">
                <a:solidFill>
                  <a:schemeClr val="tx1"/>
                </a:solidFill>
                <a:latin typeface="Calibri" pitchFamily="34" charset="0"/>
                <a:cs typeface="Calibri" pitchFamily="34" charset="0"/>
              </a:rPr>
            </a:br>
            <a:r>
              <a:rPr lang="en-US" sz="3200" dirty="0" smtClean="0">
                <a:solidFill>
                  <a:schemeClr val="bg2">
                    <a:lumMod val="40000"/>
                    <a:lumOff val="60000"/>
                  </a:schemeClr>
                </a:solidFill>
                <a:latin typeface="Calibri" pitchFamily="34" charset="0"/>
                <a:cs typeface="Calibri" pitchFamily="34" charset="0"/>
              </a:rPr>
              <a:t>Fundamentals, Design, and Implementation</a:t>
            </a:r>
            <a:r>
              <a:rPr lang="en-US" sz="4000" dirty="0" smtClean="0">
                <a:solidFill>
                  <a:srgbClr val="B3B3B3"/>
                </a:solidFill>
                <a:latin typeface="Calibri" pitchFamily="34" charset="0"/>
                <a:cs typeface="Calibri" pitchFamily="34" charset="0"/>
              </a:rPr>
              <a:t/>
            </a:r>
            <a:br>
              <a:rPr lang="en-US" sz="4000" dirty="0" smtClean="0">
                <a:solidFill>
                  <a:srgbClr val="B3B3B3"/>
                </a:solidFill>
                <a:latin typeface="Calibri" pitchFamily="34" charset="0"/>
                <a:cs typeface="Calibri" pitchFamily="34" charset="0"/>
              </a:rPr>
            </a:br>
            <a:endParaRPr lang="en-US" sz="4000" dirty="0" smtClean="0">
              <a:latin typeface="Calibri" pitchFamily="34" charset="0"/>
              <a:cs typeface="Calibri" pitchFamily="34" charset="0"/>
            </a:endParaRPr>
          </a:p>
        </p:txBody>
      </p:sp>
      <p:sp>
        <p:nvSpPr>
          <p:cNvPr id="3076" name="Rectangle 5"/>
          <p:cNvSpPr>
            <a:spLocks noChangeArrowheads="1"/>
          </p:cNvSpPr>
          <p:nvPr/>
        </p:nvSpPr>
        <p:spPr bwMode="auto">
          <a:xfrm>
            <a:off x="3124200" y="2438400"/>
            <a:ext cx="6019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20000"/>
              </a:spcBef>
            </a:pPr>
            <a:endParaRPr lang="en-US" sz="1000" b="1" dirty="0">
              <a:solidFill>
                <a:srgbClr val="3399FF"/>
              </a:solidFill>
            </a:endParaRPr>
          </a:p>
          <a:p>
            <a:pPr algn="ctr" eaLnBrk="1" hangingPunct="1">
              <a:spcBef>
                <a:spcPct val="20000"/>
              </a:spcBef>
            </a:pPr>
            <a:r>
              <a:rPr lang="en-US" sz="3600" b="1" dirty="0">
                <a:solidFill>
                  <a:srgbClr val="339966"/>
                </a:solidFill>
                <a:latin typeface="Calibri" panose="020F0502020204030204" pitchFamily="34" charset="0"/>
              </a:rPr>
              <a:t>Appendix E:</a:t>
            </a:r>
          </a:p>
          <a:p>
            <a:pPr algn="ctr" eaLnBrk="1" hangingPunct="1">
              <a:spcBef>
                <a:spcPct val="20000"/>
              </a:spcBef>
            </a:pPr>
            <a:r>
              <a:rPr lang="en-US" sz="4000" b="1" dirty="0">
                <a:solidFill>
                  <a:srgbClr val="0000CC"/>
                </a:solidFill>
                <a:latin typeface="Calibri" panose="020F0502020204030204" pitchFamily="34" charset="0"/>
              </a:rPr>
              <a:t>Getting Started with MySQL Workbench</a:t>
            </a:r>
            <a:br>
              <a:rPr lang="en-US" sz="4000" b="1" dirty="0">
                <a:solidFill>
                  <a:srgbClr val="0000CC"/>
                </a:solidFill>
                <a:latin typeface="Calibri" panose="020F0502020204030204" pitchFamily="34" charset="0"/>
              </a:rPr>
            </a:br>
            <a:r>
              <a:rPr lang="en-US" sz="4000" b="1" dirty="0">
                <a:solidFill>
                  <a:srgbClr val="0000CC"/>
                </a:solidFill>
                <a:latin typeface="Calibri" panose="020F0502020204030204" pitchFamily="34" charset="0"/>
              </a:rPr>
              <a:t> Data Modeling Tools</a:t>
            </a:r>
            <a:r>
              <a:rPr lang="en-US" sz="4000" b="1" dirty="0"/>
              <a:t>	</a:t>
            </a:r>
          </a:p>
        </p:txBody>
      </p:sp>
      <p:sp>
        <p:nvSpPr>
          <p:cNvPr id="2055" name="Rectangle 7"/>
          <p:cNvSpPr>
            <a:spLocks noChangeArrowheads="1"/>
          </p:cNvSpPr>
          <p:nvPr/>
        </p:nvSpPr>
        <p:spPr bwMode="auto">
          <a:xfrm>
            <a:off x="457200" y="1524000"/>
            <a:ext cx="8001000" cy="1600200"/>
          </a:xfrm>
          <a:prstGeom prst="rect">
            <a:avLst/>
          </a:prstGeom>
          <a:noFill/>
          <a:ln w="9525">
            <a:noFill/>
            <a:miter lim="800000"/>
            <a:headEnd/>
            <a:tailEnd/>
          </a:ln>
          <a:effectLst/>
        </p:spPr>
        <p:txBody>
          <a:bodyPr/>
          <a:lstStyle/>
          <a:p>
            <a:pPr>
              <a:spcBef>
                <a:spcPct val="20000"/>
              </a:spcBef>
              <a:defRPr/>
            </a:pPr>
            <a:endParaRPr lang="en-US" sz="3200" dirty="0">
              <a:solidFill>
                <a:schemeClr val="bg2">
                  <a:lumMod val="60000"/>
                  <a:lumOff val="40000"/>
                </a:schemeClr>
              </a:solidFill>
              <a:latin typeface="Arial" charset="0"/>
              <a:cs typeface="Arial" charset="0"/>
            </a:endParaRPr>
          </a:p>
        </p:txBody>
      </p:sp>
      <p:cxnSp>
        <p:nvCxnSpPr>
          <p:cNvPr id="10" name="Straight Connector 9"/>
          <p:cNvCxnSpPr/>
          <p:nvPr/>
        </p:nvCxnSpPr>
        <p:spPr>
          <a:xfrm>
            <a:off x="0" y="23622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91443" y="2458723"/>
            <a:ext cx="3489957" cy="2300034"/>
          </a:xfrm>
          <a:prstGeom prst="rect">
            <a:avLst/>
          </a:prstGeom>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74638"/>
            <a:ext cx="8382000" cy="1173162"/>
          </a:xfrm>
        </p:spPr>
        <p:txBody>
          <a:bodyPr/>
          <a:lstStyle/>
          <a:p>
            <a:pPr eaLnBrk="1" hangingPunct="1"/>
            <a:r>
              <a:rPr lang="en-US" altLang="ja-JP" sz="3600" smtClean="0">
                <a:ea typeface="ＭＳ Ｐゴシック" panose="020B0600070205080204" pitchFamily="34" charset="-128"/>
              </a:rPr>
              <a:t>Creating Database Designs in the MySQL Workbench</a:t>
            </a:r>
            <a:endParaRPr lang="en-US" sz="3600" smtClean="0"/>
          </a:p>
        </p:txBody>
      </p:sp>
      <p:sp>
        <p:nvSpPr>
          <p:cNvPr id="2" name="TextBox 1"/>
          <p:cNvSpPr txBox="1"/>
          <p:nvPr/>
        </p:nvSpPr>
        <p:spPr>
          <a:xfrm>
            <a:off x="457200" y="1752600"/>
            <a:ext cx="8305800" cy="1200150"/>
          </a:xfrm>
          <a:prstGeom prst="rect">
            <a:avLst/>
          </a:prstGeom>
          <a:noFill/>
        </p:spPr>
        <p:txBody>
          <a:bodyPr>
            <a:spAutoFit/>
          </a:bodyPr>
          <a:lstStyle/>
          <a:p>
            <a:pPr>
              <a:defRPr/>
            </a:pPr>
            <a:r>
              <a:rPr lang="en-US" dirty="0">
                <a:latin typeface="Arial" charset="0"/>
                <a:cs typeface="+mn-cs"/>
              </a:rPr>
              <a:t>To create a new data model in the MySQL Workbench, you can: </a:t>
            </a:r>
          </a:p>
          <a:p>
            <a:pPr>
              <a:defRPr/>
            </a:pPr>
            <a:endParaRPr lang="en-US" dirty="0">
              <a:latin typeface="Arial" charset="0"/>
              <a:cs typeface="+mn-cs"/>
            </a:endParaRPr>
          </a:p>
          <a:p>
            <a:pPr marL="285750" indent="-285750">
              <a:buFont typeface="Arial" pitchFamily="34" charset="0"/>
              <a:buChar char="•"/>
              <a:defRPr/>
            </a:pPr>
            <a:r>
              <a:rPr lang="en-US" dirty="0">
                <a:latin typeface="Arial" charset="0"/>
                <a:cs typeface="+mn-cs"/>
              </a:rPr>
              <a:t>Use the </a:t>
            </a:r>
            <a:r>
              <a:rPr lang="en-US" b="1" dirty="0">
                <a:solidFill>
                  <a:srgbClr val="0099CC"/>
                </a:solidFill>
                <a:latin typeface="Arial" charset="0"/>
                <a:cs typeface="+mn-cs"/>
              </a:rPr>
              <a:t>File | New Model </a:t>
            </a:r>
            <a:r>
              <a:rPr lang="en-US" dirty="0">
                <a:latin typeface="Arial" charset="0"/>
                <a:cs typeface="+mn-cs"/>
              </a:rPr>
              <a:t>command, or</a:t>
            </a:r>
          </a:p>
          <a:p>
            <a:pPr marL="285750" indent="-285750">
              <a:buFont typeface="Arial" pitchFamily="34" charset="0"/>
              <a:buChar char="•"/>
              <a:defRPr/>
            </a:pPr>
            <a:r>
              <a:rPr lang="en-US" dirty="0">
                <a:latin typeface="Arial" charset="0"/>
                <a:cs typeface="+mn-cs"/>
              </a:rPr>
              <a:t>Click the </a:t>
            </a:r>
            <a:r>
              <a:rPr lang="en-US" b="1" dirty="0">
                <a:solidFill>
                  <a:srgbClr val="0099CC"/>
                </a:solidFill>
                <a:latin typeface="Arial" charset="0"/>
                <a:cs typeface="+mn-cs"/>
              </a:rPr>
              <a:t>Create new EER Model </a:t>
            </a:r>
            <a:r>
              <a:rPr lang="en-US" dirty="0">
                <a:latin typeface="Arial" charset="0"/>
                <a:cs typeface="+mn-cs"/>
              </a:rPr>
              <a:t>link on the Home page. </a:t>
            </a:r>
          </a:p>
        </p:txBody>
      </p:sp>
      <p:sp>
        <p:nvSpPr>
          <p:cNvPr id="3" name="Footer Placeholder 2"/>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4" name="Slide Number Placeholder 3"/>
          <p:cNvSpPr>
            <a:spLocks noGrp="1"/>
          </p:cNvSpPr>
          <p:nvPr>
            <p:ph type="sldNum" sz="quarter" idx="11"/>
          </p:nvPr>
        </p:nvSpPr>
        <p:spPr/>
        <p:txBody>
          <a:bodyPr/>
          <a:lstStyle/>
          <a:p>
            <a:r>
              <a:rPr lang="en-US" smtClean="0"/>
              <a:t>E-</a:t>
            </a:r>
            <a:fld id="{57049561-0184-44F4-B7E6-36D73A19C82A}"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5775" y="1464040"/>
            <a:ext cx="8201025" cy="4743816"/>
          </a:xfrm>
          <a:prstGeom prst="rect">
            <a:avLst/>
          </a:prstGeom>
        </p:spPr>
      </p:pic>
      <p:sp>
        <p:nvSpPr>
          <p:cNvPr id="13314" name="Rectangle 2"/>
          <p:cNvSpPr>
            <a:spLocks noGrp="1" noChangeArrowheads="1"/>
          </p:cNvSpPr>
          <p:nvPr>
            <p:ph type="title"/>
          </p:nvPr>
        </p:nvSpPr>
        <p:spPr/>
        <p:txBody>
          <a:bodyPr/>
          <a:lstStyle/>
          <a:p>
            <a:pPr eaLnBrk="1" hangingPunct="1"/>
            <a:r>
              <a:rPr lang="en-US" altLang="ja-JP" sz="3800" smtClean="0">
                <a:ea typeface="ＭＳ Ｐゴシック" panose="020B0600070205080204" pitchFamily="34" charset="-128"/>
              </a:rPr>
              <a:t>The MySQL Model Tab and Window </a:t>
            </a:r>
            <a:endParaRPr lang="en-US" sz="38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447801"/>
            <a:ext cx="8229600" cy="4754292"/>
          </a:xfrm>
          <a:prstGeom prst="rect">
            <a:avLst/>
          </a:prstGeom>
        </p:spPr>
      </p:pic>
      <p:sp>
        <p:nvSpPr>
          <p:cNvPr id="14338" name="Rectangle 2"/>
          <p:cNvSpPr>
            <a:spLocks noGrp="1" noChangeArrowheads="1"/>
          </p:cNvSpPr>
          <p:nvPr>
            <p:ph type="title"/>
          </p:nvPr>
        </p:nvSpPr>
        <p:spPr/>
        <p:txBody>
          <a:bodyPr/>
          <a:lstStyle/>
          <a:p>
            <a:pPr eaLnBrk="1" hangingPunct="1"/>
            <a:r>
              <a:rPr lang="en-US" altLang="ja-JP" smtClean="0">
                <a:ea typeface="ＭＳ Ｐゴシック" panose="020B0600070205080204" pitchFamily="34" charset="-128"/>
              </a:rPr>
              <a:t>The Blank E-R Diagram</a:t>
            </a:r>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453864"/>
            <a:ext cx="8229600" cy="4758013"/>
          </a:xfrm>
          <a:prstGeom prst="rect">
            <a:avLst/>
          </a:prstGeom>
        </p:spPr>
      </p:pic>
      <p:sp>
        <p:nvSpPr>
          <p:cNvPr id="15362" name="Rectangle 2"/>
          <p:cNvSpPr>
            <a:spLocks noGrp="1" noChangeArrowheads="1"/>
          </p:cNvSpPr>
          <p:nvPr>
            <p:ph type="title"/>
          </p:nvPr>
        </p:nvSpPr>
        <p:spPr/>
        <p:txBody>
          <a:bodyPr/>
          <a:lstStyle/>
          <a:p>
            <a:pPr eaLnBrk="1" hangingPunct="1"/>
            <a:r>
              <a:rPr lang="en-US" altLang="ja-JP" smtClean="0">
                <a:ea typeface="ＭＳ Ｐゴシック" panose="020B0600070205080204" pitchFamily="34" charset="-128"/>
              </a:rPr>
              <a:t>The table1 Table Object</a:t>
            </a:r>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451366"/>
            <a:ext cx="8229600" cy="4758013"/>
          </a:xfrm>
          <a:prstGeom prst="rect">
            <a:avLst/>
          </a:prstGeom>
        </p:spPr>
      </p:pic>
      <p:sp>
        <p:nvSpPr>
          <p:cNvPr id="16386" name="Rectangle 2"/>
          <p:cNvSpPr>
            <a:spLocks noGrp="1" noChangeArrowheads="1"/>
          </p:cNvSpPr>
          <p:nvPr>
            <p:ph type="title"/>
          </p:nvPr>
        </p:nvSpPr>
        <p:spPr/>
        <p:txBody>
          <a:bodyPr/>
          <a:lstStyle/>
          <a:p>
            <a:pPr eaLnBrk="1" hangingPunct="1"/>
            <a:r>
              <a:rPr lang="en-US" altLang="ja-JP" smtClean="0">
                <a:ea typeface="ＭＳ Ｐゴシック" panose="020B0600070205080204" pitchFamily="34" charset="-128"/>
              </a:rPr>
              <a:t>The MySQL Table Editor</a:t>
            </a:r>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489414"/>
            <a:ext cx="8229600" cy="4758013"/>
          </a:xfrm>
          <a:prstGeom prst="rect">
            <a:avLst/>
          </a:prstGeom>
        </p:spPr>
      </p:pic>
      <p:sp>
        <p:nvSpPr>
          <p:cNvPr id="17410" name="Rectangle 2"/>
          <p:cNvSpPr>
            <a:spLocks noGrp="1" noChangeArrowheads="1"/>
          </p:cNvSpPr>
          <p:nvPr>
            <p:ph type="title"/>
          </p:nvPr>
        </p:nvSpPr>
        <p:spPr/>
        <p:txBody>
          <a:bodyPr/>
          <a:lstStyle/>
          <a:p>
            <a:pPr eaLnBrk="1" hangingPunct="1"/>
            <a:r>
              <a:rPr lang="en-US" altLang="ja-JP" smtClean="0">
                <a:ea typeface="ＭＳ Ｐゴシック" panose="020B0600070205080204" pitchFamily="34" charset="-128"/>
              </a:rPr>
              <a:t>The Renamed Table</a:t>
            </a:r>
            <a:endParaRPr lang="en-US"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1490663"/>
            <a:ext cx="8229600" cy="4758013"/>
          </a:xfrm>
          <a:prstGeom prst="rect">
            <a:avLst/>
          </a:prstGeom>
        </p:spPr>
      </p:pic>
      <p:sp>
        <p:nvSpPr>
          <p:cNvPr id="18434" name="Rectangle 2"/>
          <p:cNvSpPr>
            <a:spLocks noGrp="1" noChangeArrowheads="1"/>
          </p:cNvSpPr>
          <p:nvPr>
            <p:ph type="title"/>
          </p:nvPr>
        </p:nvSpPr>
        <p:spPr/>
        <p:txBody>
          <a:bodyPr/>
          <a:lstStyle/>
          <a:p>
            <a:pPr eaLnBrk="1" hangingPunct="1"/>
            <a:r>
              <a:rPr lang="en-US" sz="3200" smtClean="0"/>
              <a:t>The MySQL Table Editor Generated</a:t>
            </a:r>
            <a:br>
              <a:rPr lang="en-US" sz="3200" smtClean="0"/>
            </a:br>
            <a:r>
              <a:rPr lang="en-US" sz="3200" smtClean="0"/>
              <a:t>Primary Key idDEPARTMENT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274638"/>
            <a:ext cx="8382000" cy="1173162"/>
          </a:xfrm>
        </p:spPr>
        <p:txBody>
          <a:bodyPr/>
          <a:lstStyle/>
          <a:p>
            <a:pPr eaLnBrk="1" hangingPunct="1"/>
            <a:r>
              <a:rPr lang="en-US" altLang="ja-JP" sz="3600" smtClean="0">
                <a:ea typeface="ＭＳ Ｐゴシック" panose="020B0600070205080204" pitchFamily="34" charset="-128"/>
              </a:rPr>
              <a:t>MySQL Workbench Table Column Checkbox Options</a:t>
            </a:r>
            <a:endParaRPr lang="en-US" sz="3600" smtClean="0"/>
          </a:p>
        </p:txBody>
      </p:sp>
      <p:sp>
        <p:nvSpPr>
          <p:cNvPr id="19459" name="TextBox 1"/>
          <p:cNvSpPr txBox="1">
            <a:spLocks noChangeArrowheads="1"/>
          </p:cNvSpPr>
          <p:nvPr/>
        </p:nvSpPr>
        <p:spPr bwMode="auto">
          <a:xfrm>
            <a:off x="762000" y="1752600"/>
            <a:ext cx="7475538"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b="1" dirty="0" err="1">
                <a:solidFill>
                  <a:srgbClr val="0099CC"/>
                </a:solidFill>
              </a:rPr>
              <a:t>PK</a:t>
            </a:r>
            <a:r>
              <a:rPr lang="en-US" b="1" dirty="0"/>
              <a:t> </a:t>
            </a:r>
            <a:r>
              <a:rPr lang="en-US" dirty="0"/>
              <a:t>Primary Key – Check if this column is the primary key or part of a composite primary key. </a:t>
            </a:r>
          </a:p>
          <a:p>
            <a:pPr eaLnBrk="1" hangingPunct="1">
              <a:buFont typeface="Arial" panose="020B0604020202020204" pitchFamily="34" charset="0"/>
              <a:buChar char="•"/>
            </a:pPr>
            <a:r>
              <a:rPr lang="en-US" b="1" dirty="0" err="1">
                <a:solidFill>
                  <a:srgbClr val="0099CC"/>
                </a:solidFill>
              </a:rPr>
              <a:t>NN</a:t>
            </a:r>
            <a:r>
              <a:rPr lang="en-US" b="1" dirty="0"/>
              <a:t> </a:t>
            </a:r>
            <a:r>
              <a:rPr lang="en-US" dirty="0"/>
              <a:t>NOT NULL – Check if this column must have an inserted value. </a:t>
            </a:r>
          </a:p>
          <a:p>
            <a:pPr eaLnBrk="1" hangingPunct="1">
              <a:buFont typeface="Arial" panose="020B0604020202020204" pitchFamily="34" charset="0"/>
              <a:buChar char="•"/>
            </a:pPr>
            <a:r>
              <a:rPr lang="en-US" b="1" dirty="0" err="1">
                <a:solidFill>
                  <a:srgbClr val="0099CC"/>
                </a:solidFill>
              </a:rPr>
              <a:t>UQ</a:t>
            </a:r>
            <a:r>
              <a:rPr lang="en-US" b="1" dirty="0"/>
              <a:t> </a:t>
            </a:r>
            <a:r>
              <a:rPr lang="en-US" dirty="0"/>
              <a:t>UNIQUE – Check if this column must contain a unique value. </a:t>
            </a:r>
          </a:p>
          <a:p>
            <a:pPr eaLnBrk="1" hangingPunct="1">
              <a:buFont typeface="Arial" panose="020B0604020202020204" pitchFamily="34" charset="0"/>
              <a:buChar char="•"/>
            </a:pPr>
            <a:r>
              <a:rPr lang="en-US" b="1" dirty="0">
                <a:solidFill>
                  <a:srgbClr val="0099CC"/>
                </a:solidFill>
              </a:rPr>
              <a:t>BIN</a:t>
            </a:r>
            <a:r>
              <a:rPr lang="en-US" b="1" dirty="0"/>
              <a:t> </a:t>
            </a:r>
            <a:r>
              <a:rPr lang="en-US" dirty="0"/>
              <a:t>Binary – Check if this the column uses only two values, such as 0 and 1 or Yes and No. </a:t>
            </a:r>
          </a:p>
          <a:p>
            <a:pPr eaLnBrk="1" hangingPunct="1">
              <a:buFont typeface="Arial" panose="020B0604020202020204" pitchFamily="34" charset="0"/>
              <a:buChar char="•"/>
            </a:pPr>
            <a:r>
              <a:rPr lang="en-US" b="1" dirty="0">
                <a:solidFill>
                  <a:srgbClr val="0099CC"/>
                </a:solidFill>
              </a:rPr>
              <a:t>UN</a:t>
            </a:r>
            <a:r>
              <a:rPr lang="en-US" b="1" dirty="0"/>
              <a:t> </a:t>
            </a:r>
            <a:r>
              <a:rPr lang="en-US" dirty="0"/>
              <a:t>Unsigned Data Type – Check if this column uses numbers without negative values and you specifically want to not permit negative numbers where they might otherwise be allowed. Zero fill (</a:t>
            </a:r>
            <a:r>
              <a:rPr lang="en-US" dirty="0" err="1"/>
              <a:t>ZF</a:t>
            </a:r>
            <a:r>
              <a:rPr lang="en-US" dirty="0"/>
              <a:t>) numbers are automatically </a:t>
            </a:r>
            <a:r>
              <a:rPr lang="en-US" dirty="0" smtClean="0"/>
              <a:t>checked </a:t>
            </a:r>
            <a:r>
              <a:rPr lang="en-US" dirty="0"/>
              <a:t>UN. </a:t>
            </a:r>
          </a:p>
          <a:p>
            <a:pPr eaLnBrk="1" hangingPunct="1">
              <a:buFont typeface="Arial" panose="020B0604020202020204" pitchFamily="34" charset="0"/>
              <a:buChar char="•"/>
            </a:pPr>
            <a:r>
              <a:rPr lang="en-US" b="1" dirty="0" err="1">
                <a:solidFill>
                  <a:srgbClr val="0099CC"/>
                </a:solidFill>
              </a:rPr>
              <a:t>ZF</a:t>
            </a:r>
            <a:r>
              <a:rPr lang="en-US" b="1" dirty="0"/>
              <a:t> </a:t>
            </a:r>
            <a:r>
              <a:rPr lang="en-US" dirty="0"/>
              <a:t>Zero Fill – Check if this column should be automatically filled with zeros. </a:t>
            </a:r>
          </a:p>
          <a:p>
            <a:pPr eaLnBrk="1" hangingPunct="1">
              <a:buFont typeface="Arial" panose="020B0604020202020204" pitchFamily="34" charset="0"/>
              <a:buChar char="•"/>
            </a:pPr>
            <a:r>
              <a:rPr lang="en-US" b="1" dirty="0">
                <a:solidFill>
                  <a:srgbClr val="0099CC"/>
                </a:solidFill>
              </a:rPr>
              <a:t>AI</a:t>
            </a:r>
            <a:r>
              <a:rPr lang="en-US" b="1" dirty="0"/>
              <a:t> </a:t>
            </a:r>
            <a:r>
              <a:rPr lang="en-US" dirty="0" err="1"/>
              <a:t>AUTO_INCREMENT</a:t>
            </a:r>
            <a:r>
              <a:rPr lang="en-US" dirty="0"/>
              <a:t> – Check if this column is a primary key that should have sequential surrogate key </a:t>
            </a:r>
            <a:r>
              <a:rPr lang="en-US" dirty="0" smtClean="0"/>
              <a:t>values.</a:t>
            </a:r>
            <a:endParaRPr lang="en-US" dirty="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371600"/>
            <a:ext cx="8229600" cy="4766346"/>
          </a:xfrm>
          <a:prstGeom prst="rect">
            <a:avLst/>
          </a:prstGeom>
        </p:spPr>
      </p:pic>
      <p:sp>
        <p:nvSpPr>
          <p:cNvPr id="20482" name="Rectangle 2"/>
          <p:cNvSpPr>
            <a:spLocks noGrp="1" noChangeArrowheads="1"/>
          </p:cNvSpPr>
          <p:nvPr>
            <p:ph type="title"/>
          </p:nvPr>
        </p:nvSpPr>
        <p:spPr>
          <a:xfrm>
            <a:off x="457200" y="274638"/>
            <a:ext cx="8229600" cy="1020762"/>
          </a:xfrm>
        </p:spPr>
        <p:txBody>
          <a:bodyPr/>
          <a:lstStyle/>
          <a:p>
            <a:pPr eaLnBrk="1" hangingPunct="1"/>
            <a:r>
              <a:rPr lang="en-US" dirty="0" smtClean="0"/>
              <a:t>The </a:t>
            </a:r>
            <a:r>
              <a:rPr lang="en-US" dirty="0" err="1" smtClean="0"/>
              <a:t>Datatype</a:t>
            </a:r>
            <a:r>
              <a:rPr lang="en-US" dirty="0" smtClean="0"/>
              <a:t> Drop-Down List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z="3800" smtClean="0"/>
              <a:t>The Completed DepartmentName</a:t>
            </a:r>
            <a:r>
              <a:rPr lang="en-US" sz="2800" smtClean="0"/>
              <a:t/>
            </a:r>
            <a:br>
              <a:rPr lang="en-US" sz="2800" smtClean="0"/>
            </a:br>
            <a:r>
              <a:rPr lang="en-US" sz="2800" smtClean="0"/>
              <a:t>Primary Key Column </a:t>
            </a:r>
          </a:p>
        </p:txBody>
      </p:sp>
      <p:pic>
        <p:nvPicPr>
          <p:cNvPr id="2150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24000"/>
            <a:ext cx="7742238" cy="468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19</a:t>
            </a:fld>
            <a:endParaRPr lang="en-US"/>
          </a:p>
        </p:txBody>
      </p:sp>
      <p:pic>
        <p:nvPicPr>
          <p:cNvPr id="4" name="Picture 3"/>
          <p:cNvPicPr>
            <a:picLocks noChangeAspect="1"/>
          </p:cNvPicPr>
          <p:nvPr/>
        </p:nvPicPr>
        <p:blipFill>
          <a:blip r:embed="rId4"/>
          <a:stretch>
            <a:fillRect/>
          </a:stretch>
        </p:blipFill>
        <p:spPr>
          <a:xfrm>
            <a:off x="563562" y="1447801"/>
            <a:ext cx="8047038" cy="4831662"/>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mtClean="0"/>
              <a:t>Appendix Objectives</a:t>
            </a:r>
            <a:endParaRPr lang="en-US" sz="2800" smtClean="0"/>
          </a:p>
        </p:txBody>
      </p:sp>
      <p:sp>
        <p:nvSpPr>
          <p:cNvPr id="4099" name="Rectangle 3"/>
          <p:cNvSpPr>
            <a:spLocks noGrp="1" noChangeArrowheads="1"/>
          </p:cNvSpPr>
          <p:nvPr>
            <p:ph idx="1"/>
          </p:nvPr>
        </p:nvSpPr>
        <p:spPr/>
        <p:txBody>
          <a:bodyPr/>
          <a:lstStyle/>
          <a:p>
            <a:pPr eaLnBrk="1" hangingPunct="1"/>
            <a:r>
              <a:rPr lang="en-US" smtClean="0"/>
              <a:t>Learn how to install the MySQL OBDC/Connector</a:t>
            </a:r>
          </a:p>
          <a:p>
            <a:pPr eaLnBrk="1" hangingPunct="1"/>
            <a:r>
              <a:rPr lang="en-US" smtClean="0"/>
              <a:t>Learn how to create database designs in the MySQL Workbench</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274638"/>
            <a:ext cx="8229600" cy="987181"/>
          </a:xfrm>
        </p:spPr>
        <p:txBody>
          <a:bodyPr/>
          <a:lstStyle/>
          <a:p>
            <a:pPr eaLnBrk="1" hangingPunct="1"/>
            <a:r>
              <a:rPr lang="en-US" sz="3600" smtClean="0"/>
              <a:t>The Completed DEPARTMENT Table</a:t>
            </a:r>
          </a:p>
        </p:txBody>
      </p:sp>
      <p:pic>
        <p:nvPicPr>
          <p:cNvPr id="2253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24000"/>
            <a:ext cx="7747000" cy="468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20</a:t>
            </a:fld>
            <a:endParaRPr lang="en-US"/>
          </a:p>
        </p:txBody>
      </p:sp>
      <p:pic>
        <p:nvPicPr>
          <p:cNvPr id="4" name="Picture 3"/>
          <p:cNvPicPr>
            <a:picLocks noChangeAspect="1"/>
          </p:cNvPicPr>
          <p:nvPr/>
        </p:nvPicPr>
        <p:blipFill>
          <a:blip r:embed="rId4"/>
          <a:stretch>
            <a:fillRect/>
          </a:stretch>
        </p:blipFill>
        <p:spPr>
          <a:xfrm>
            <a:off x="457200" y="1295400"/>
            <a:ext cx="8229600" cy="4950069"/>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274638"/>
            <a:ext cx="8229600" cy="1016271"/>
          </a:xfrm>
        </p:spPr>
        <p:txBody>
          <a:bodyPr/>
          <a:lstStyle/>
          <a:p>
            <a:pPr eaLnBrk="1" hangingPunct="1"/>
            <a:r>
              <a:rPr lang="en-US" sz="2800" smtClean="0"/>
              <a:t>The Completed DEPARTMENT, EMPLOYEE and PROJECT Tables</a:t>
            </a:r>
          </a:p>
        </p:txBody>
      </p:sp>
      <p:pic>
        <p:nvPicPr>
          <p:cNvPr id="2355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600" y="1525588"/>
            <a:ext cx="7721600" cy="464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21</a:t>
            </a:fld>
            <a:endParaRPr lang="en-US"/>
          </a:p>
        </p:txBody>
      </p:sp>
      <p:pic>
        <p:nvPicPr>
          <p:cNvPr id="4" name="Picture 3"/>
          <p:cNvPicPr>
            <a:picLocks noChangeAspect="1"/>
          </p:cNvPicPr>
          <p:nvPr/>
        </p:nvPicPr>
        <p:blipFill>
          <a:blip r:embed="rId4"/>
          <a:stretch>
            <a:fillRect/>
          </a:stretch>
        </p:blipFill>
        <p:spPr>
          <a:xfrm>
            <a:off x="457201" y="1371600"/>
            <a:ext cx="8229600" cy="493951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86143" y="1552809"/>
            <a:ext cx="6486257" cy="4162191"/>
          </a:xfrm>
          <a:prstGeom prst="rect">
            <a:avLst/>
          </a:prstGeom>
        </p:spPr>
      </p:pic>
      <p:sp>
        <p:nvSpPr>
          <p:cNvPr id="24578" name="Rectangle 2"/>
          <p:cNvSpPr>
            <a:spLocks noGrp="1" noChangeArrowheads="1"/>
          </p:cNvSpPr>
          <p:nvPr>
            <p:ph type="title"/>
          </p:nvPr>
        </p:nvSpPr>
        <p:spPr/>
        <p:txBody>
          <a:bodyPr/>
          <a:lstStyle/>
          <a:p>
            <a:pPr eaLnBrk="1" hangingPunct="1"/>
            <a:r>
              <a:rPr lang="en-US" sz="2800" smtClean="0"/>
              <a:t>Relationships in the MySQL Workbench EER Diagram Toolbar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274638"/>
            <a:ext cx="8382000" cy="1173162"/>
          </a:xfrm>
        </p:spPr>
        <p:txBody>
          <a:bodyPr/>
          <a:lstStyle/>
          <a:p>
            <a:pPr eaLnBrk="1" hangingPunct="1"/>
            <a:r>
              <a:rPr lang="en-US" altLang="ja-JP" sz="3600" smtClean="0">
                <a:ea typeface="ＭＳ Ｐゴシック" panose="020B0600070205080204" pitchFamily="34" charset="-128"/>
              </a:rPr>
              <a:t>MySQL Workbench</a:t>
            </a:r>
            <a:br>
              <a:rPr lang="en-US" altLang="ja-JP" sz="3600" smtClean="0">
                <a:ea typeface="ＭＳ Ｐゴシック" panose="020B0600070205080204" pitchFamily="34" charset="-128"/>
              </a:rPr>
            </a:br>
            <a:r>
              <a:rPr lang="en-US" altLang="ja-JP" sz="3600" smtClean="0">
                <a:ea typeface="ＭＳ Ｐゴシック" panose="020B0600070205080204" pitchFamily="34" charset="-128"/>
              </a:rPr>
              <a:t>Relationship Button Options</a:t>
            </a:r>
            <a:endParaRPr lang="en-US" sz="3600" smtClean="0"/>
          </a:p>
        </p:txBody>
      </p:sp>
      <p:sp>
        <p:nvSpPr>
          <p:cNvPr id="25603" name="TextBox 1"/>
          <p:cNvSpPr txBox="1">
            <a:spLocks noChangeArrowheads="1"/>
          </p:cNvSpPr>
          <p:nvPr/>
        </p:nvSpPr>
        <p:spPr bwMode="auto">
          <a:xfrm>
            <a:off x="533400" y="1752600"/>
            <a:ext cx="8305800" cy="369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b="1">
                <a:solidFill>
                  <a:srgbClr val="0099CC"/>
                </a:solidFill>
              </a:rPr>
              <a:t>1:1 Non-identifying Relationship</a:t>
            </a:r>
            <a:r>
              <a:rPr lang="en-US"/>
              <a:t>—Used between two strong entities. </a:t>
            </a:r>
          </a:p>
          <a:p>
            <a:pPr eaLnBrk="1" hangingPunct="1">
              <a:buFont typeface="Arial" panose="020B0604020202020204" pitchFamily="34" charset="0"/>
              <a:buChar char="•"/>
            </a:pPr>
            <a:r>
              <a:rPr lang="en-US" b="1">
                <a:solidFill>
                  <a:srgbClr val="0099CC"/>
                </a:solidFill>
              </a:rPr>
              <a:t>1:N Non-identifying Relationship</a:t>
            </a:r>
            <a:r>
              <a:rPr lang="en-US"/>
              <a:t>—Used between two strong entities. </a:t>
            </a:r>
          </a:p>
          <a:p>
            <a:pPr eaLnBrk="1" hangingPunct="1">
              <a:buFont typeface="Arial" panose="020B0604020202020204" pitchFamily="34" charset="0"/>
              <a:buChar char="•"/>
            </a:pPr>
            <a:r>
              <a:rPr lang="en-US" b="1">
                <a:solidFill>
                  <a:srgbClr val="0099CC"/>
                </a:solidFill>
              </a:rPr>
              <a:t>1:1 Identifying Relationship</a:t>
            </a:r>
            <a:r>
              <a:rPr lang="en-US"/>
              <a:t>—Used between a strong entity and an ID-dependent weak entity—BUT an identifying relationship requires multiple children, so this does not make sense! </a:t>
            </a:r>
          </a:p>
          <a:p>
            <a:pPr eaLnBrk="1" hangingPunct="1">
              <a:buFont typeface="Arial" panose="020B0604020202020204" pitchFamily="34" charset="0"/>
              <a:buChar char="•"/>
            </a:pPr>
            <a:r>
              <a:rPr lang="en-US" b="1">
                <a:solidFill>
                  <a:srgbClr val="0099CC"/>
                </a:solidFill>
              </a:rPr>
              <a:t>1:N Identifying Relationship</a:t>
            </a:r>
            <a:r>
              <a:rPr lang="en-US"/>
              <a:t>—Used between a strong entity and an ID-dependent weak entity. </a:t>
            </a:r>
          </a:p>
          <a:p>
            <a:pPr eaLnBrk="1" hangingPunct="1">
              <a:buFont typeface="Arial" panose="020B0604020202020204" pitchFamily="34" charset="0"/>
              <a:buChar char="•"/>
            </a:pPr>
            <a:r>
              <a:rPr lang="en-US" b="1">
                <a:solidFill>
                  <a:srgbClr val="0099CC"/>
                </a:solidFill>
              </a:rPr>
              <a:t>N:M Identifying Relationship</a:t>
            </a:r>
            <a:r>
              <a:rPr lang="en-US"/>
              <a:t>— Used between a strong entity and an ID-dependent weak entity—BUT because an N:M  relationship is between two strong entities, this should be non-identifying! HOWEVER, it is immediately converted to two 1:N ID-dependent identifying relationships as discussed below.</a:t>
            </a:r>
          </a:p>
          <a:p>
            <a:pPr eaLnBrk="1" hangingPunct="1">
              <a:buFont typeface="Arial" panose="020B0604020202020204" pitchFamily="34" charset="0"/>
              <a:buChar char="•"/>
            </a:pPr>
            <a:r>
              <a:rPr lang="en-US" b="1">
                <a:solidFill>
                  <a:srgbClr val="0099CC"/>
                </a:solidFill>
              </a:rPr>
              <a:t>Place a Relationship Using Existing Columns</a:t>
            </a:r>
            <a:r>
              <a:rPr lang="en-US"/>
              <a:t>—See discussion below.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z="2400" smtClean="0"/>
              <a:t>Place a Relationship Using Existing Columns</a:t>
            </a:r>
            <a:br>
              <a:rPr lang="en-US" sz="2400" smtClean="0"/>
            </a:br>
            <a:r>
              <a:rPr lang="en-US" sz="2800" smtClean="0"/>
              <a:t>The Foreign Key Columns Dialog Box – </a:t>
            </a:r>
            <a:r>
              <a:rPr lang="en-US" sz="2400" smtClean="0"/>
              <a:t>Pick Columns for Foreign Key</a:t>
            </a:r>
            <a:endParaRPr lang="en-US" sz="2800" smtClean="0"/>
          </a:p>
        </p:txBody>
      </p:sp>
      <p:pic>
        <p:nvPicPr>
          <p:cNvPr id="2662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16063"/>
            <a:ext cx="7694613" cy="465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24</a:t>
            </a:fld>
            <a:endParaRPr lang="en-US"/>
          </a:p>
        </p:txBody>
      </p:sp>
      <p:pic>
        <p:nvPicPr>
          <p:cNvPr id="4" name="Picture 3"/>
          <p:cNvPicPr>
            <a:picLocks noChangeAspect="1"/>
          </p:cNvPicPr>
          <p:nvPr/>
        </p:nvPicPr>
        <p:blipFill>
          <a:blip r:embed="rId4"/>
          <a:stretch>
            <a:fillRect/>
          </a:stretch>
        </p:blipFill>
        <p:spPr>
          <a:xfrm>
            <a:off x="533401" y="1444570"/>
            <a:ext cx="8077199" cy="4854912"/>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1" y="1447800"/>
            <a:ext cx="8077200" cy="4858337"/>
          </a:xfrm>
          <a:prstGeom prst="rect">
            <a:avLst/>
          </a:prstGeom>
        </p:spPr>
      </p:pic>
      <p:sp>
        <p:nvSpPr>
          <p:cNvPr id="27650" name="Rectangle 2"/>
          <p:cNvSpPr>
            <a:spLocks noGrp="1" noChangeArrowheads="1"/>
          </p:cNvSpPr>
          <p:nvPr>
            <p:ph type="title"/>
          </p:nvPr>
        </p:nvSpPr>
        <p:spPr/>
        <p:txBody>
          <a:bodyPr/>
          <a:lstStyle/>
          <a:p>
            <a:pPr eaLnBrk="1" hangingPunct="1"/>
            <a:r>
              <a:rPr lang="en-US" sz="2400" smtClean="0"/>
              <a:t>Place a Relationship Using Existing Columns</a:t>
            </a:r>
            <a:br>
              <a:rPr lang="en-US" sz="2400" smtClean="0"/>
            </a:br>
            <a:r>
              <a:rPr lang="en-US" sz="2800" smtClean="0"/>
              <a:t>EMPLOYEE.Department Selected</a:t>
            </a:r>
            <a:br>
              <a:rPr lang="en-US" sz="2800" smtClean="0"/>
            </a:br>
            <a:r>
              <a:rPr lang="en-US" sz="2800" smtClean="0"/>
              <a:t> as The Foreign Key Column</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525250"/>
            <a:ext cx="8229600" cy="3317828"/>
          </a:xfrm>
          <a:prstGeom prst="rect">
            <a:avLst/>
          </a:prstGeom>
        </p:spPr>
      </p:pic>
      <p:sp>
        <p:nvSpPr>
          <p:cNvPr id="28674" name="Rectangle 2"/>
          <p:cNvSpPr>
            <a:spLocks noGrp="1" noChangeArrowheads="1"/>
          </p:cNvSpPr>
          <p:nvPr>
            <p:ph type="title"/>
          </p:nvPr>
        </p:nvSpPr>
        <p:spPr/>
        <p:txBody>
          <a:bodyPr/>
          <a:lstStyle/>
          <a:p>
            <a:pPr eaLnBrk="1" hangingPunct="1"/>
            <a:r>
              <a:rPr lang="en-US" sz="2400" smtClean="0"/>
              <a:t>Place a Relationship Using Existing Columns</a:t>
            </a:r>
            <a:r>
              <a:rPr lang="en-US" sz="2400" b="1" smtClean="0"/>
              <a:t/>
            </a:r>
            <a:br>
              <a:rPr lang="en-US" sz="2400" b="1" smtClean="0"/>
            </a:br>
            <a:r>
              <a:rPr lang="en-US" sz="2800" smtClean="0"/>
              <a:t>The Referenced Columns Dialog Box – </a:t>
            </a:r>
            <a:r>
              <a:rPr lang="en-US" sz="2400" smtClean="0"/>
              <a:t>Pick Referenced Primary Key</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455963"/>
            <a:ext cx="8229600" cy="2230125"/>
          </a:xfrm>
          <a:prstGeom prst="rect">
            <a:avLst/>
          </a:prstGeom>
        </p:spPr>
      </p:pic>
      <p:sp>
        <p:nvSpPr>
          <p:cNvPr id="29698" name="Rectangle 2"/>
          <p:cNvSpPr>
            <a:spLocks noGrp="1" noChangeArrowheads="1"/>
          </p:cNvSpPr>
          <p:nvPr>
            <p:ph type="title"/>
          </p:nvPr>
        </p:nvSpPr>
        <p:spPr/>
        <p:txBody>
          <a:bodyPr/>
          <a:lstStyle/>
          <a:p>
            <a:pPr eaLnBrk="1" hangingPunct="1"/>
            <a:r>
              <a:rPr lang="en-US" sz="2400" b="1" smtClean="0"/>
              <a:t>Place a Relationship Using Existing Columns</a:t>
            </a:r>
            <a:br>
              <a:rPr lang="en-US" sz="2400" b="1" smtClean="0"/>
            </a:br>
            <a:r>
              <a:rPr lang="en-US" sz="2800" smtClean="0"/>
              <a:t>The Completed</a:t>
            </a:r>
            <a:br>
              <a:rPr lang="en-US" sz="2800" smtClean="0"/>
            </a:br>
            <a:r>
              <a:rPr lang="en-US" sz="2800" smtClean="0"/>
              <a:t>1:N Non-identifying Relationship</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00" y="1447800"/>
            <a:ext cx="8001001" cy="4809158"/>
          </a:xfrm>
          <a:prstGeom prst="rect">
            <a:avLst/>
          </a:prstGeom>
        </p:spPr>
      </p:pic>
      <p:sp>
        <p:nvSpPr>
          <p:cNvPr id="30722" name="Rectangle 2"/>
          <p:cNvSpPr>
            <a:spLocks noGrp="1" noChangeArrowheads="1"/>
          </p:cNvSpPr>
          <p:nvPr>
            <p:ph type="title"/>
          </p:nvPr>
        </p:nvSpPr>
        <p:spPr/>
        <p:txBody>
          <a:bodyPr/>
          <a:lstStyle/>
          <a:p>
            <a:pPr eaLnBrk="1" hangingPunct="1"/>
            <a:r>
              <a:rPr lang="en-US" sz="2400" b="1" smtClean="0"/>
              <a:t>Place a Relationship Using Existing Columns</a:t>
            </a:r>
            <a:br>
              <a:rPr lang="en-US" sz="2400" b="1" smtClean="0"/>
            </a:br>
            <a:r>
              <a:rPr lang="en-US" sz="2800" smtClean="0"/>
              <a:t>The fk_EMPLOYEE_DEPARTMENT Foreign Key Properties</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74638"/>
            <a:ext cx="8229600" cy="965029"/>
          </a:xfrm>
        </p:spPr>
        <p:txBody>
          <a:bodyPr/>
          <a:lstStyle/>
          <a:p>
            <a:pPr eaLnBrk="1" hangingPunct="1"/>
            <a:r>
              <a:rPr lang="en-US" sz="2400" smtClean="0"/>
              <a:t>The Completed</a:t>
            </a:r>
            <a:br>
              <a:rPr lang="en-US" sz="2400" smtClean="0"/>
            </a:br>
            <a:r>
              <a:rPr lang="en-US" sz="2400" smtClean="0"/>
              <a:t>DEPARTMENT, EMPLOYEE and PROJECT Relationships</a:t>
            </a:r>
            <a:endParaRPr lang="en-US" sz="2800" smtClean="0"/>
          </a:p>
        </p:txBody>
      </p:sp>
      <p:pic>
        <p:nvPicPr>
          <p:cNvPr id="3174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04950"/>
            <a:ext cx="7705725"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29</a:t>
            </a:fld>
            <a:endParaRPr lang="en-US"/>
          </a:p>
        </p:txBody>
      </p:sp>
      <p:pic>
        <p:nvPicPr>
          <p:cNvPr id="4" name="Picture 3"/>
          <p:cNvPicPr>
            <a:picLocks noChangeAspect="1"/>
          </p:cNvPicPr>
          <p:nvPr/>
        </p:nvPicPr>
        <p:blipFill>
          <a:blip r:embed="rId4"/>
          <a:stretch>
            <a:fillRect/>
          </a:stretch>
        </p:blipFill>
        <p:spPr>
          <a:xfrm>
            <a:off x="457200" y="1295400"/>
            <a:ext cx="8229600" cy="494127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MySQL Components I</a:t>
            </a:r>
            <a:endParaRPr lang="en-US" sz="2800" smtClean="0"/>
          </a:p>
        </p:txBody>
      </p:sp>
      <p:sp>
        <p:nvSpPr>
          <p:cNvPr id="5123" name="Rectangle 3"/>
          <p:cNvSpPr>
            <a:spLocks noGrp="1" noChangeArrowheads="1"/>
          </p:cNvSpPr>
          <p:nvPr>
            <p:ph idx="1"/>
          </p:nvPr>
        </p:nvSpPr>
        <p:spPr/>
        <p:txBody>
          <a:bodyPr/>
          <a:lstStyle/>
          <a:p>
            <a:pPr marL="0" indent="0" eaLnBrk="1">
              <a:buFontTx/>
              <a:buNone/>
            </a:pPr>
            <a:r>
              <a:rPr lang="en-US" sz="1800" b="1" dirty="0" smtClean="0"/>
              <a:t>1. </a:t>
            </a:r>
            <a:r>
              <a:rPr lang="en-US" sz="1800" b="1" dirty="0" smtClean="0">
                <a:hlinkClick r:id="rId3"/>
              </a:rPr>
              <a:t>MySQL Community Edition</a:t>
            </a:r>
            <a:r>
              <a:rPr lang="en-US" sz="1800" dirty="0" smtClean="0"/>
              <a:t>. (Formerly MySQL Community Server) Download the current </a:t>
            </a:r>
            <a:r>
              <a:rPr lang="en-US" sz="1800" b="1" dirty="0" smtClean="0"/>
              <a:t>generally available (GA)</a:t>
            </a:r>
            <a:r>
              <a:rPr lang="en-US" sz="1800" dirty="0" smtClean="0"/>
              <a:t> version for your operating system.</a:t>
            </a:r>
          </a:p>
          <a:p>
            <a:pPr marL="0" indent="0" eaLnBrk="1">
              <a:buFontTx/>
              <a:buNone/>
            </a:pPr>
            <a:r>
              <a:rPr lang="en-US" sz="1800" b="1" dirty="0" smtClean="0"/>
              <a:t>2. </a:t>
            </a:r>
            <a:r>
              <a:rPr lang="en-US" sz="1800" b="1" dirty="0" smtClean="0">
                <a:hlinkClick r:id="rId4"/>
              </a:rPr>
              <a:t>MySQL Workbench</a:t>
            </a:r>
            <a:r>
              <a:rPr lang="en-US" sz="1800" dirty="0" smtClean="0"/>
              <a:t>. The MySQL Workbench has replaced the MySQL GUI Tools (The MySQL Query Browser and MySQL Administrator) as the graphical administration and SQL command utility for MySQL. In addition, it can be used for database design as described in Chapter 6.</a:t>
            </a:r>
          </a:p>
          <a:p>
            <a:pPr marL="0" indent="0" eaLnBrk="1">
              <a:buFontTx/>
              <a:buNone/>
            </a:pPr>
            <a:r>
              <a:rPr lang="en-US" sz="1800" b="1" dirty="0" smtClean="0"/>
              <a:t>3. </a:t>
            </a:r>
            <a:r>
              <a:rPr lang="en-US" sz="1800" b="1" dirty="0" smtClean="0">
                <a:hlinkClick r:id="rId5"/>
              </a:rPr>
              <a:t>MySQL Connector/ODBC</a:t>
            </a:r>
            <a:r>
              <a:rPr lang="en-US" sz="1800" dirty="0" smtClean="0"/>
              <a:t>. This provides the ODBC programs necessary to provide Web application connectivity to a MySQL database as described in Chapter 11.</a:t>
            </a:r>
          </a:p>
          <a:p>
            <a:pPr marL="0" indent="0" eaLnBrk="1">
              <a:buNone/>
            </a:pPr>
            <a:r>
              <a:rPr lang="en-US" sz="1800" b="1" dirty="0" smtClean="0"/>
              <a:t>NOTE. If you are using the Windows operating system, download and use the </a:t>
            </a:r>
            <a:r>
              <a:rPr lang="en-US" sz="1800" b="1" dirty="0" smtClean="0">
                <a:hlinkClick r:id="rId6"/>
              </a:rPr>
              <a:t>MySQL Installer for Windows</a:t>
            </a:r>
            <a:r>
              <a:rPr lang="en-US" sz="1800" dirty="0" smtClean="0"/>
              <a:t>. This includes all of the three components listed above, and provides an easy to use installation interface.</a:t>
            </a:r>
          </a:p>
          <a:p>
            <a:pPr marL="0" indent="0" eaLnBrk="1">
              <a:buFontTx/>
              <a:buNone/>
            </a:pPr>
            <a:endParaRPr lang="en-US" sz="1800" dirty="0" smtClean="0"/>
          </a:p>
          <a:p>
            <a:pPr marL="0" indent="0" eaLnBrk="1">
              <a:buFontTx/>
              <a:buNone/>
            </a:pPr>
            <a:endParaRPr lang="en-US" sz="1800" dirty="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274638"/>
            <a:ext cx="8382000" cy="1173162"/>
          </a:xfrm>
        </p:spPr>
        <p:txBody>
          <a:bodyPr/>
          <a:lstStyle/>
          <a:p>
            <a:pPr eaLnBrk="1" hangingPunct="1"/>
            <a:r>
              <a:rPr lang="en-US" altLang="ja-JP" sz="3600" smtClean="0">
                <a:ea typeface="ＭＳ Ｐゴシック" panose="020B0600070205080204" pitchFamily="34" charset="-128"/>
              </a:rPr>
              <a:t>MySQL Workbench</a:t>
            </a:r>
            <a:br>
              <a:rPr lang="en-US" altLang="ja-JP" sz="3600" smtClean="0">
                <a:ea typeface="ＭＳ Ｐゴシック" panose="020B0600070205080204" pitchFamily="34" charset="-128"/>
              </a:rPr>
            </a:br>
            <a:r>
              <a:rPr lang="en-US" altLang="ja-JP" sz="3600" smtClean="0">
                <a:ea typeface="ＭＳ Ｐゴシック" panose="020B0600070205080204" pitchFamily="34" charset="-128"/>
              </a:rPr>
              <a:t>N:M Relationships</a:t>
            </a:r>
            <a:endParaRPr lang="en-US" sz="3600" smtClean="0"/>
          </a:p>
        </p:txBody>
      </p:sp>
      <p:sp>
        <p:nvSpPr>
          <p:cNvPr id="32771" name="TextBox 1"/>
          <p:cNvSpPr txBox="1">
            <a:spLocks noChangeArrowheads="1"/>
          </p:cNvSpPr>
          <p:nvPr/>
        </p:nvSpPr>
        <p:spPr bwMode="auto">
          <a:xfrm>
            <a:off x="457200" y="1752600"/>
            <a:ext cx="8305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dirty="0"/>
              <a:t>An N:M relationship only exists in a data model (as a non-identifying relationship between two strong </a:t>
            </a:r>
            <a:r>
              <a:rPr lang="en-US" dirty="0" smtClean="0"/>
              <a:t>entities).</a:t>
            </a:r>
            <a:endParaRPr lang="en-US" dirty="0"/>
          </a:p>
          <a:p>
            <a:pPr eaLnBrk="1" hangingPunct="1">
              <a:buFont typeface="Arial" panose="020B0604020202020204" pitchFamily="34" charset="0"/>
              <a:buChar char="•"/>
            </a:pPr>
            <a:r>
              <a:rPr lang="en-US" dirty="0"/>
              <a:t>In a database design, the N:M relationship becomes two 1:N ID-dependent identifying relationships linking the two original tables through a new, third table called an intersection table.</a:t>
            </a:r>
          </a:p>
          <a:p>
            <a:pPr eaLnBrk="1" hangingPunct="1">
              <a:buFont typeface="Arial" panose="020B0604020202020204" pitchFamily="34" charset="0"/>
              <a:buChar char="•"/>
            </a:pPr>
            <a:r>
              <a:rPr lang="en-US" dirty="0"/>
              <a:t>MySQL Workbench only builds database designs and automatically creates the intersection table with the two 1:N relationships whenever we specify an N:M relationship. </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4703" y="1524000"/>
            <a:ext cx="8232098" cy="3308636"/>
          </a:xfrm>
          <a:prstGeom prst="rect">
            <a:avLst/>
          </a:prstGeom>
        </p:spPr>
      </p:pic>
      <p:sp>
        <p:nvSpPr>
          <p:cNvPr id="33794" name="Rectangle 2"/>
          <p:cNvSpPr>
            <a:spLocks noGrp="1" noChangeArrowheads="1"/>
          </p:cNvSpPr>
          <p:nvPr>
            <p:ph type="title"/>
          </p:nvPr>
        </p:nvSpPr>
        <p:spPr/>
        <p:txBody>
          <a:bodyPr/>
          <a:lstStyle/>
          <a:p>
            <a:pPr eaLnBrk="1" hangingPunct="1"/>
            <a:r>
              <a:rPr lang="en-US" sz="2800" smtClean="0"/>
              <a:t>The Completed Set of Relationships</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1" y="1524000"/>
            <a:ext cx="8229600" cy="3948457"/>
          </a:xfrm>
          <a:prstGeom prst="rect">
            <a:avLst/>
          </a:prstGeom>
        </p:spPr>
      </p:pic>
      <p:sp>
        <p:nvSpPr>
          <p:cNvPr id="34818" name="Rectangle 2"/>
          <p:cNvSpPr>
            <a:spLocks noGrp="1" noChangeArrowheads="1"/>
          </p:cNvSpPr>
          <p:nvPr>
            <p:ph type="title"/>
          </p:nvPr>
        </p:nvSpPr>
        <p:spPr/>
        <p:txBody>
          <a:bodyPr/>
          <a:lstStyle/>
          <a:p>
            <a:pPr eaLnBrk="1" hangingPunct="1"/>
            <a:r>
              <a:rPr lang="en-US" sz="3600" smtClean="0"/>
              <a:t>The Completed E-R Diagram </a:t>
            </a:r>
            <a:endParaRPr lang="en-US" sz="40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title"/>
          </p:nvPr>
        </p:nvSpPr>
        <p:spPr>
          <a:xfrm>
            <a:off x="0" y="0"/>
            <a:ext cx="9144000" cy="2514600"/>
          </a:xfrm>
        </p:spPr>
        <p:txBody>
          <a:bodyPr/>
          <a:lstStyle/>
          <a:p>
            <a:pPr eaLnBrk="1" hangingPunct="1"/>
            <a:r>
              <a:rPr lang="en-US" sz="3600" dirty="0" smtClean="0"/>
              <a:t/>
            </a:r>
            <a:br>
              <a:rPr lang="en-US" sz="3600" dirty="0" smtClean="0"/>
            </a:br>
            <a:r>
              <a:rPr lang="en-US" sz="3600" dirty="0" smtClean="0">
                <a:latin typeface="Calibri" panose="020F0502020204030204" pitchFamily="34" charset="0"/>
                <a:ea typeface="Calibri" panose="020F0502020204030204" pitchFamily="34" charset="0"/>
                <a:cs typeface="Calibri" panose="020F0502020204030204" pitchFamily="34" charset="0"/>
              </a:rPr>
              <a:t>David </a:t>
            </a:r>
            <a:r>
              <a:rPr lang="en-US" sz="3600" dirty="0" err="1" smtClean="0">
                <a:latin typeface="Calibri" panose="020F0502020204030204" pitchFamily="34" charset="0"/>
                <a:ea typeface="Calibri" panose="020F0502020204030204" pitchFamily="34" charset="0"/>
                <a:cs typeface="Calibri" panose="020F0502020204030204" pitchFamily="34" charset="0"/>
              </a:rPr>
              <a:t>Kroenke</a:t>
            </a:r>
            <a:r>
              <a:rPr lang="en-US" sz="3600" dirty="0" smtClean="0">
                <a:latin typeface="Calibri" panose="020F0502020204030204" pitchFamily="34" charset="0"/>
                <a:ea typeface="Calibri" panose="020F0502020204030204" pitchFamily="34" charset="0"/>
                <a:cs typeface="Calibri" panose="020F0502020204030204" pitchFamily="34" charset="0"/>
              </a:rPr>
              <a:t> and David Auer</a:t>
            </a:r>
            <a:r>
              <a:rPr lang="en-US" sz="3600" dirty="0" smtClean="0"/>
              <a:t/>
            </a:r>
            <a:br>
              <a:rPr lang="en-US" sz="3600" dirty="0" smtClean="0"/>
            </a:br>
            <a:r>
              <a:rPr lang="en-US" sz="4000" dirty="0" smtClean="0"/>
              <a:t> </a:t>
            </a:r>
            <a:r>
              <a:rPr lang="en-US" sz="4000" dirty="0" smtClean="0">
                <a:solidFill>
                  <a:schemeClr val="accent3"/>
                </a:solidFill>
                <a:latin typeface="Calibri" panose="020F0502020204030204" pitchFamily="34" charset="0"/>
                <a:ea typeface="Calibri" panose="020F0502020204030204" pitchFamily="34" charset="0"/>
                <a:cs typeface="Calibri" panose="020F0502020204030204" pitchFamily="34" charset="0"/>
              </a:rPr>
              <a:t>Database Processing</a:t>
            </a:r>
            <a: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r>
            <a:br>
              <a:rPr lang="en-US" sz="4000" dirty="0" smtClean="0">
                <a:solidFill>
                  <a:schemeClr val="tx1"/>
                </a:solidFill>
                <a:latin typeface="Calibri" panose="020F0502020204030204" pitchFamily="34" charset="0"/>
                <a:ea typeface="Calibri" panose="020F0502020204030204" pitchFamily="34" charset="0"/>
                <a:cs typeface="Calibri" panose="020F0502020204030204" pitchFamily="34" charset="0"/>
              </a:rPr>
            </a:br>
            <a:r>
              <a:rPr lang="en-US" sz="3200" dirty="0" smtClean="0">
                <a:solidFill>
                  <a:schemeClr val="bg2">
                    <a:lumMod val="40000"/>
                    <a:lumOff val="60000"/>
                  </a:schemeClr>
                </a:solidFill>
                <a:latin typeface="Calibri" panose="020F0502020204030204" pitchFamily="34" charset="0"/>
                <a:ea typeface="Calibri" panose="020F0502020204030204" pitchFamily="34" charset="0"/>
                <a:cs typeface="Calibri" panose="020F0502020204030204" pitchFamily="34" charset="0"/>
              </a:rPr>
              <a:t>Fundamentals, Design, and Implementation</a:t>
            </a:r>
            <a:r>
              <a:rPr lang="en-US" sz="3200" dirty="0" smtClean="0">
                <a:latin typeface="Calibri" panose="020F0502020204030204" pitchFamily="34" charset="0"/>
                <a:ea typeface="Calibri" panose="020F0502020204030204" pitchFamily="34" charset="0"/>
                <a:cs typeface="Calibri" panose="020F0502020204030204" pitchFamily="34" charset="0"/>
              </a:rPr>
              <a:t/>
            </a:r>
            <a:br>
              <a:rPr lang="en-US" sz="3200" dirty="0" smtClean="0">
                <a:latin typeface="Calibri" panose="020F0502020204030204" pitchFamily="34" charset="0"/>
                <a:ea typeface="Calibri" panose="020F0502020204030204" pitchFamily="34" charset="0"/>
                <a:cs typeface="Calibri" panose="020F0502020204030204" pitchFamily="34" charset="0"/>
              </a:rPr>
            </a:br>
            <a:r>
              <a:rPr lang="en-US" sz="3200" dirty="0" smtClean="0">
                <a:latin typeface="Calibri" panose="020F0502020204030204" pitchFamily="34" charset="0"/>
                <a:ea typeface="Calibri" panose="020F0502020204030204" pitchFamily="34" charset="0"/>
                <a:cs typeface="Calibri" panose="020F0502020204030204" pitchFamily="34" charset="0"/>
              </a:rPr>
              <a:t> (13th Edition) </a:t>
            </a:r>
            <a:r>
              <a:rPr lang="en-US" sz="3200" dirty="0" smtClean="0">
                <a:solidFill>
                  <a:srgbClr val="CCCCCC"/>
                </a:solidFill>
              </a:rPr>
              <a:t/>
            </a:r>
            <a:br>
              <a:rPr lang="en-US" sz="3200" dirty="0" smtClean="0">
                <a:solidFill>
                  <a:srgbClr val="CCCCCC"/>
                </a:solidFill>
              </a:rPr>
            </a:br>
            <a:endParaRPr lang="en-US" sz="3200" dirty="0" smtClean="0">
              <a:solidFill>
                <a:srgbClr val="CCCCCC"/>
              </a:solidFill>
            </a:endParaRPr>
          </a:p>
        </p:txBody>
      </p:sp>
      <p:sp>
        <p:nvSpPr>
          <p:cNvPr id="35843" name="Rectangle 4"/>
          <p:cNvSpPr>
            <a:spLocks noGrp="1" noChangeArrowheads="1"/>
          </p:cNvSpPr>
          <p:nvPr>
            <p:ph type="body" idx="1"/>
          </p:nvPr>
        </p:nvSpPr>
        <p:spPr>
          <a:xfrm>
            <a:off x="457200" y="3581400"/>
            <a:ext cx="8229600" cy="990600"/>
          </a:xfrm>
        </p:spPr>
        <p:txBody>
          <a:bodyPr/>
          <a:lstStyle/>
          <a:p>
            <a:pPr algn="ctr" eaLnBrk="1" hangingPunct="1">
              <a:lnSpc>
                <a:spcPct val="80000"/>
              </a:lnSpc>
              <a:buFontTx/>
              <a:buNone/>
            </a:pPr>
            <a:r>
              <a:rPr lang="en-US" b="1" dirty="0" smtClean="0">
                <a:solidFill>
                  <a:srgbClr val="339966"/>
                </a:solidFill>
                <a:latin typeface="Calibri" panose="020F0502020204030204" pitchFamily="34" charset="0"/>
                <a:ea typeface="Calibri" panose="020F0502020204030204" pitchFamily="34" charset="0"/>
                <a:cs typeface="Calibri" panose="020F0502020204030204" pitchFamily="34" charset="0"/>
              </a:rPr>
              <a:t>End of Presentation:</a:t>
            </a:r>
          </a:p>
          <a:p>
            <a:pPr algn="ctr" eaLnBrk="1" hangingPunct="1">
              <a:lnSpc>
                <a:spcPct val="80000"/>
              </a:lnSpc>
              <a:buFontTx/>
              <a:buNone/>
            </a:pPr>
            <a:r>
              <a:rPr lang="en-US" b="1" dirty="0" smtClean="0">
                <a:solidFill>
                  <a:srgbClr val="0000CC"/>
                </a:solidFill>
                <a:latin typeface="Calibri" panose="020F0502020204030204" pitchFamily="34" charset="0"/>
                <a:ea typeface="Calibri" panose="020F0502020204030204" pitchFamily="34" charset="0"/>
                <a:cs typeface="Calibri" panose="020F0502020204030204" pitchFamily="34" charset="0"/>
              </a:rPr>
              <a:t>Appendix E</a:t>
            </a:r>
          </a:p>
        </p:txBody>
      </p:sp>
      <p:cxnSp>
        <p:nvCxnSpPr>
          <p:cNvPr id="7" name="Straight Connector 6"/>
          <p:cNvCxnSpPr/>
          <p:nvPr/>
        </p:nvCxnSpPr>
        <p:spPr>
          <a:xfrm>
            <a:off x="0" y="2514600"/>
            <a:ext cx="9144000" cy="158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0" y="6170613"/>
            <a:ext cx="9144000" cy="1587"/>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endParaRPr lang="en-US" sz="1400" smtClean="0">
              <a:solidFill>
                <a:srgbClr val="000000"/>
              </a:solidFill>
              <a:effectLst>
                <a:outerShdw blurRad="38100" dist="38100" dir="2700000" algn="tl">
                  <a:srgbClr val="C0C0C0"/>
                </a:outerShdw>
              </a:effectLst>
              <a:cs typeface="Arial" charset="0"/>
            </a:endParaRPr>
          </a:p>
        </p:txBody>
      </p:sp>
      <p:pic>
        <p:nvPicPr>
          <p:cNvPr id="36867"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36868"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1600">
                <a:solidFill>
                  <a:srgbClr val="000000"/>
                </a:solidFill>
                <a:cs typeface="Times New Roman" panose="02020603050405020304"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34</a:t>
            </a:fld>
            <a:endParaRPr lang="en-US"/>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11188" y="1552730"/>
            <a:ext cx="8075612" cy="4651553"/>
          </a:xfrm>
          <a:prstGeom prst="rect">
            <a:avLst/>
          </a:prstGeom>
        </p:spPr>
      </p:pic>
      <p:sp>
        <p:nvSpPr>
          <p:cNvPr id="6146" name="Rectangle 2"/>
          <p:cNvSpPr>
            <a:spLocks noGrp="1" noChangeArrowheads="1"/>
          </p:cNvSpPr>
          <p:nvPr>
            <p:ph type="title"/>
          </p:nvPr>
        </p:nvSpPr>
        <p:spPr>
          <a:xfrm>
            <a:off x="457200" y="274638"/>
            <a:ext cx="8458200" cy="969991"/>
          </a:xfrm>
        </p:spPr>
        <p:txBody>
          <a:bodyPr/>
          <a:lstStyle/>
          <a:p>
            <a:pPr eaLnBrk="1" hangingPunct="1"/>
            <a:r>
              <a:rPr lang="en-US" altLang="ja-JP" sz="3800" smtClean="0">
                <a:ea typeface="ＭＳ Ｐゴシック" panose="020B0600070205080204" pitchFamily="34" charset="-128"/>
              </a:rPr>
              <a:t>The MySQL Workbench Home Tab</a:t>
            </a:r>
            <a:endParaRPr lang="en-US" sz="3800" smtClean="0"/>
          </a:p>
        </p:txBody>
      </p:sp>
      <p:pic>
        <p:nvPicPr>
          <p:cNvPr id="614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524000"/>
            <a:ext cx="8075612"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4</a:t>
            </a:fld>
            <a:endParaRPr lang="en-US"/>
          </a:p>
        </p:txBody>
      </p:sp>
      <p:pic>
        <p:nvPicPr>
          <p:cNvPr id="5" name="Picture 4"/>
          <p:cNvPicPr>
            <a:picLocks noChangeAspect="1"/>
          </p:cNvPicPr>
          <p:nvPr/>
        </p:nvPicPr>
        <p:blipFill>
          <a:blip r:embed="rId5"/>
          <a:stretch>
            <a:fillRect/>
          </a:stretch>
        </p:blipFill>
        <p:spPr>
          <a:xfrm>
            <a:off x="457201" y="1295400"/>
            <a:ext cx="8458200" cy="4979641"/>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2190" y="1480279"/>
            <a:ext cx="8443210" cy="4354245"/>
          </a:xfrm>
          <a:prstGeom prst="rect">
            <a:avLst/>
          </a:prstGeom>
        </p:spPr>
      </p:pic>
      <p:sp>
        <p:nvSpPr>
          <p:cNvPr id="7170" name="Rectangle 2"/>
          <p:cNvSpPr>
            <a:spLocks noGrp="1" noChangeArrowheads="1"/>
          </p:cNvSpPr>
          <p:nvPr>
            <p:ph type="title"/>
          </p:nvPr>
        </p:nvSpPr>
        <p:spPr>
          <a:xfrm>
            <a:off x="457200" y="274638"/>
            <a:ext cx="8458200" cy="1173162"/>
          </a:xfrm>
        </p:spPr>
        <p:txBody>
          <a:bodyPr/>
          <a:lstStyle/>
          <a:p>
            <a:pPr eaLnBrk="1" hangingPunct="1"/>
            <a:r>
              <a:rPr lang="en-US" altLang="ja-JP" sz="3200" smtClean="0">
                <a:ea typeface="ＭＳ Ｐゴシック" panose="020B0600070205080204" pitchFamily="34" charset="-128"/>
              </a:rPr>
              <a:t>The MySQL-Workspace Folder in</a:t>
            </a:r>
            <a:br>
              <a:rPr lang="en-US" altLang="ja-JP" sz="3200" smtClean="0">
                <a:ea typeface="ＭＳ Ｐゴシック" panose="020B0600070205080204" pitchFamily="34" charset="-128"/>
              </a:rPr>
            </a:br>
            <a:r>
              <a:rPr lang="en-US" altLang="ja-JP" sz="3200" smtClean="0">
                <a:ea typeface="ＭＳ Ｐゴシック" panose="020B0600070205080204" pitchFamily="34" charset="-128"/>
              </a:rPr>
              <a:t>Windows Explorer</a:t>
            </a:r>
            <a:endParaRPr lang="en-US" sz="3200" smtClean="0"/>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7049561-0184-44F4-B7E6-36D73A19C82A}" type="slidenum">
              <a:rPr lang="en-US" smtClean="0"/>
              <a:pPr/>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sz="3200" smtClean="0"/>
              <a:t>The WPC Database Column Characteristics</a:t>
            </a:r>
            <a:br>
              <a:rPr lang="en-US" sz="3200" smtClean="0"/>
            </a:br>
            <a:r>
              <a:rPr lang="en-US" sz="2400" smtClean="0"/>
              <a:t>DEPARTMENT Table</a:t>
            </a:r>
          </a:p>
        </p:txBody>
      </p:sp>
      <p:pic>
        <p:nvPicPr>
          <p:cNvPr id="819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1524000"/>
            <a:ext cx="812800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1E7093A-8638-4A0B-8424-83A069D42764}" type="slidenum">
              <a:rPr lang="en-US" smtClean="0"/>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sz="3200" smtClean="0"/>
              <a:t>The WPC Database Column Characteristics</a:t>
            </a:r>
            <a:r>
              <a:rPr lang="en-US" sz="2400" smtClean="0"/>
              <a:t/>
            </a:r>
            <a:br>
              <a:rPr lang="en-US" sz="2400" smtClean="0"/>
            </a:br>
            <a:r>
              <a:rPr lang="en-US" sz="2400" smtClean="0"/>
              <a:t>EMPLOYEE Table</a:t>
            </a:r>
          </a:p>
        </p:txBody>
      </p:sp>
      <p:pic>
        <p:nvPicPr>
          <p:cNvPr id="92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525" y="1524000"/>
            <a:ext cx="8093075"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1E7093A-8638-4A0B-8424-83A069D42764}" type="slidenum">
              <a:rPr lang="en-US" smtClean="0"/>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3237" y="1523999"/>
            <a:ext cx="8083421" cy="3228975"/>
          </a:xfrm>
          <a:prstGeom prst="rect">
            <a:avLst/>
          </a:prstGeom>
        </p:spPr>
      </p:pic>
      <p:sp>
        <p:nvSpPr>
          <p:cNvPr id="10242" name="Title 1"/>
          <p:cNvSpPr>
            <a:spLocks noGrp="1"/>
          </p:cNvSpPr>
          <p:nvPr>
            <p:ph type="title"/>
          </p:nvPr>
        </p:nvSpPr>
        <p:spPr/>
        <p:txBody>
          <a:bodyPr/>
          <a:lstStyle/>
          <a:p>
            <a:pPr eaLnBrk="1" hangingPunct="1"/>
            <a:r>
              <a:rPr lang="en-US" sz="3200" smtClean="0"/>
              <a:t>The WPC Database Column Characteristics</a:t>
            </a:r>
            <a:r>
              <a:rPr lang="en-US" sz="2400" smtClean="0"/>
              <a:t/>
            </a:r>
            <a:br>
              <a:rPr lang="en-US" sz="2400" smtClean="0"/>
            </a:br>
            <a:r>
              <a:rPr lang="en-US" sz="2400" smtClean="0"/>
              <a:t>PROJECT Table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1E7093A-8638-4A0B-8424-83A069D42764}" type="slidenum">
              <a:rPr lang="en-US" smtClean="0"/>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1365" y="1524000"/>
            <a:ext cx="8225436" cy="2270266"/>
          </a:xfrm>
          <a:prstGeom prst="rect">
            <a:avLst/>
          </a:prstGeom>
        </p:spPr>
      </p:pic>
      <p:sp>
        <p:nvSpPr>
          <p:cNvPr id="11266" name="Title 1"/>
          <p:cNvSpPr>
            <a:spLocks noGrp="1"/>
          </p:cNvSpPr>
          <p:nvPr>
            <p:ph type="title"/>
          </p:nvPr>
        </p:nvSpPr>
        <p:spPr/>
        <p:txBody>
          <a:bodyPr/>
          <a:lstStyle/>
          <a:p>
            <a:pPr eaLnBrk="1" hangingPunct="1"/>
            <a:r>
              <a:rPr lang="en-US" sz="3200" smtClean="0"/>
              <a:t>The WPC Database Column Characteristics</a:t>
            </a:r>
            <a:r>
              <a:rPr lang="en-US" sz="2400" smtClean="0"/>
              <a:t/>
            </a:r>
            <a:br>
              <a:rPr lang="en-US" sz="2400" smtClean="0"/>
            </a:br>
            <a:r>
              <a:rPr lang="en-US" sz="2400" smtClean="0"/>
              <a:t>ASSIGNMENT Table</a:t>
            </a:r>
          </a:p>
        </p:txBody>
      </p:sp>
      <p:sp>
        <p:nvSpPr>
          <p:cNvPr id="2" name="Footer Placeholder 1"/>
          <p:cNvSpPr>
            <a:spLocks noGrp="1"/>
          </p:cNvSpPr>
          <p:nvPr>
            <p:ph type="ftr" sz="quarter" idx="10"/>
          </p:nvPr>
        </p:nvSpPr>
        <p:spPr/>
        <p:txBody>
          <a:bodyPr/>
          <a:lstStyle/>
          <a:p>
            <a:pPr>
              <a:defRPr/>
            </a:pPr>
            <a:r>
              <a:rPr lang="en-US" smtClean="0"/>
              <a:t>KROENKE AND AUER - DATABASE PROCESSING, 13th Edition  © 2014 Pearson Education, Inc.</a:t>
            </a:r>
            <a:endParaRPr lang="en-US"/>
          </a:p>
        </p:txBody>
      </p:sp>
      <p:sp>
        <p:nvSpPr>
          <p:cNvPr id="3" name="Slide Number Placeholder 2"/>
          <p:cNvSpPr>
            <a:spLocks noGrp="1"/>
          </p:cNvSpPr>
          <p:nvPr>
            <p:ph type="sldNum" sz="quarter" idx="11"/>
          </p:nvPr>
        </p:nvSpPr>
        <p:spPr/>
        <p:txBody>
          <a:bodyPr/>
          <a:lstStyle/>
          <a:p>
            <a:r>
              <a:rPr lang="en-US" smtClean="0"/>
              <a:t>E-</a:t>
            </a:r>
            <a:fld id="{51E7093A-8638-4A0B-8424-83A069D42764}" type="slidenum">
              <a:rPr lang="en-US" smtClean="0"/>
              <a:pPr/>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BP-e12-PPT-Theme-0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DBP-e12-PPT-Theme-01</Template>
  <TotalTime>426</TotalTime>
  <Words>1326</Words>
  <Application>Microsoft Office PowerPoint</Application>
  <PresentationFormat>On-screen Show (4:3)</PresentationFormat>
  <Paragraphs>159</Paragraphs>
  <Slides>34</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ＭＳ Ｐゴシック</vt:lpstr>
      <vt:lpstr>Arial</vt:lpstr>
      <vt:lpstr>Calibri</vt:lpstr>
      <vt:lpstr>Times New Roman</vt:lpstr>
      <vt:lpstr>DBP-e12-PPT-Theme-01</vt:lpstr>
      <vt:lpstr> David M. Kroenke and David J. Auer Database Processing Fundamentals, Design, and Implementation </vt:lpstr>
      <vt:lpstr>Appendix Objectives</vt:lpstr>
      <vt:lpstr>MySQL Components I</vt:lpstr>
      <vt:lpstr>The MySQL Workbench Home Tab</vt:lpstr>
      <vt:lpstr>The MySQL-Workspace Folder in Windows Explorer</vt:lpstr>
      <vt:lpstr>The WPC Database Column Characteristics DEPARTMENT Table</vt:lpstr>
      <vt:lpstr>The WPC Database Column Characteristics EMPLOYEE Table</vt:lpstr>
      <vt:lpstr>The WPC Database Column Characteristics PROJECT Table</vt:lpstr>
      <vt:lpstr>The WPC Database Column Characteristics ASSIGNMENT Table</vt:lpstr>
      <vt:lpstr>Creating Database Designs in the MySQL Workbench</vt:lpstr>
      <vt:lpstr>The MySQL Model Tab and Window </vt:lpstr>
      <vt:lpstr>The Blank E-R Diagram</vt:lpstr>
      <vt:lpstr>The table1 Table Object</vt:lpstr>
      <vt:lpstr>The MySQL Table Editor</vt:lpstr>
      <vt:lpstr>The Renamed Table</vt:lpstr>
      <vt:lpstr>The MySQL Table Editor Generated Primary Key idDEPARTMENT </vt:lpstr>
      <vt:lpstr>MySQL Workbench Table Column Checkbox Options</vt:lpstr>
      <vt:lpstr>The Datatype Drop-Down List </vt:lpstr>
      <vt:lpstr>The Completed DepartmentName Primary Key Column </vt:lpstr>
      <vt:lpstr>The Completed DEPARTMENT Table</vt:lpstr>
      <vt:lpstr>The Completed DEPARTMENT, EMPLOYEE and PROJECT Tables</vt:lpstr>
      <vt:lpstr>Relationships in the MySQL Workbench EER Diagram Toolbar </vt:lpstr>
      <vt:lpstr>MySQL Workbench Relationship Button Options</vt:lpstr>
      <vt:lpstr>Place a Relationship Using Existing Columns The Foreign Key Columns Dialog Box – Pick Columns for Foreign Key</vt:lpstr>
      <vt:lpstr>Place a Relationship Using Existing Columns EMPLOYEE.Department Selected  as The Foreign Key Column</vt:lpstr>
      <vt:lpstr>Place a Relationship Using Existing Columns The Referenced Columns Dialog Box – Pick Referenced Primary Key</vt:lpstr>
      <vt:lpstr>Place a Relationship Using Existing Columns The Completed 1:N Non-identifying Relationship</vt:lpstr>
      <vt:lpstr>Place a Relationship Using Existing Columns The fk_EMPLOYEE_DEPARTMENT Foreign Key Properties</vt:lpstr>
      <vt:lpstr>The Completed DEPARTMENT, EMPLOYEE and PROJECT Relationships</vt:lpstr>
      <vt:lpstr>MySQL Workbench N:M Relationships</vt:lpstr>
      <vt:lpstr>The Completed Set of Relationships</vt:lpstr>
      <vt:lpstr>The Completed E-R Diagram </vt:lpstr>
      <vt:lpstr> David Kroenke and David Auer  Database Processing Fundamentals, Design, and Implementation  (13th Edition)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Kroenke-Auer-DBP-e13-PPT-Appendix-E</dc:title>
  <dc:creator>David J. Auer</dc:creator>
  <cp:lastModifiedBy>David Auer</cp:lastModifiedBy>
  <cp:revision>109</cp:revision>
  <dcterms:created xsi:type="dcterms:W3CDTF">2010-07-28T17:05:51Z</dcterms:created>
  <dcterms:modified xsi:type="dcterms:W3CDTF">2013-08-03T01:24:24Z</dcterms:modified>
</cp:coreProperties>
</file>